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5"/>
  </p:notesMasterIdLst>
  <p:sldIdLst>
    <p:sldId id="258" r:id="rId2"/>
    <p:sldId id="260" r:id="rId3"/>
    <p:sldId id="257" r:id="rId4"/>
    <p:sldId id="263" r:id="rId5"/>
    <p:sldId id="262" r:id="rId6"/>
    <p:sldId id="352" r:id="rId7"/>
    <p:sldId id="353" r:id="rId8"/>
    <p:sldId id="266" r:id="rId9"/>
    <p:sldId id="303" r:id="rId10"/>
    <p:sldId id="265" r:id="rId11"/>
    <p:sldId id="267" r:id="rId12"/>
    <p:sldId id="269" r:id="rId13"/>
    <p:sldId id="279" r:id="rId14"/>
    <p:sldId id="310" r:id="rId15"/>
    <p:sldId id="280" r:id="rId16"/>
    <p:sldId id="278" r:id="rId17"/>
    <p:sldId id="314" r:id="rId18"/>
    <p:sldId id="323" r:id="rId19"/>
    <p:sldId id="273" r:id="rId20"/>
    <p:sldId id="324" r:id="rId21"/>
    <p:sldId id="340" r:id="rId22"/>
    <p:sldId id="274" r:id="rId23"/>
    <p:sldId id="338" r:id="rId24"/>
    <p:sldId id="305" r:id="rId25"/>
    <p:sldId id="277" r:id="rId26"/>
    <p:sldId id="341" r:id="rId27"/>
    <p:sldId id="325" r:id="rId28"/>
    <p:sldId id="283" r:id="rId29"/>
    <p:sldId id="284" r:id="rId30"/>
    <p:sldId id="287" r:id="rId31"/>
    <p:sldId id="288" r:id="rId32"/>
    <p:sldId id="290" r:id="rId33"/>
    <p:sldId id="291" r:id="rId34"/>
    <p:sldId id="286" r:id="rId35"/>
    <p:sldId id="326" r:id="rId36"/>
    <p:sldId id="327" r:id="rId37"/>
    <p:sldId id="328" r:id="rId38"/>
    <p:sldId id="329" r:id="rId39"/>
    <p:sldId id="330" r:id="rId40"/>
    <p:sldId id="331" r:id="rId41"/>
    <p:sldId id="332" r:id="rId42"/>
    <p:sldId id="344" r:id="rId43"/>
    <p:sldId id="339" r:id="rId44"/>
    <p:sldId id="300" r:id="rId45"/>
    <p:sldId id="311" r:id="rId46"/>
    <p:sldId id="345" r:id="rId47"/>
    <p:sldId id="347" r:id="rId48"/>
    <p:sldId id="348" r:id="rId49"/>
    <p:sldId id="333" r:id="rId50"/>
    <p:sldId id="334" r:id="rId51"/>
    <p:sldId id="336" r:id="rId52"/>
    <p:sldId id="343" r:id="rId53"/>
    <p:sldId id="351" r:id="rId54"/>
  </p:sldIdLst>
  <p:sldSz cx="9144000" cy="6858000" type="screen4x3"/>
  <p:notesSz cx="6858000" cy="9236075"/>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195" autoAdjust="0"/>
    <p:restoredTop sz="76699" autoAdjust="0"/>
  </p:normalViewPr>
  <p:slideViewPr>
    <p:cSldViewPr>
      <p:cViewPr varScale="1">
        <p:scale>
          <a:sx n="63" d="100"/>
          <a:sy n="63" d="100"/>
        </p:scale>
        <p:origin x="139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1804"/>
          </a:xfrm>
          <a:prstGeom prst="rect">
            <a:avLst/>
          </a:prstGeom>
        </p:spPr>
        <p:txBody>
          <a:bodyPr vert="horz" lIns="91426" tIns="45712" rIns="91426" bIns="45712" rtlCol="0"/>
          <a:lstStyle>
            <a:lvl1pPr algn="l">
              <a:defRPr sz="1200"/>
            </a:lvl1pPr>
          </a:lstStyle>
          <a:p>
            <a:endParaRPr lang="en-US" dirty="0"/>
          </a:p>
        </p:txBody>
      </p:sp>
      <p:sp>
        <p:nvSpPr>
          <p:cNvPr id="3" name="Date Placeholder 2"/>
          <p:cNvSpPr>
            <a:spLocks noGrp="1"/>
          </p:cNvSpPr>
          <p:nvPr>
            <p:ph type="dt" idx="1"/>
          </p:nvPr>
        </p:nvSpPr>
        <p:spPr>
          <a:xfrm>
            <a:off x="3884613" y="2"/>
            <a:ext cx="2971800" cy="461804"/>
          </a:xfrm>
          <a:prstGeom prst="rect">
            <a:avLst/>
          </a:prstGeom>
        </p:spPr>
        <p:txBody>
          <a:bodyPr vert="horz" lIns="91426" tIns="45712" rIns="91426" bIns="45712" rtlCol="0"/>
          <a:lstStyle>
            <a:lvl1pPr algn="r">
              <a:defRPr sz="1200"/>
            </a:lvl1pPr>
          </a:lstStyle>
          <a:p>
            <a:fld id="{4112DD13-42BB-473C-8C15-C9B9A48C155C}" type="datetimeFigureOut">
              <a:rPr lang="en-US" smtClean="0"/>
              <a:pPr/>
              <a:t>9/29/2016</a:t>
            </a:fld>
            <a:endParaRPr lang="en-US" dirty="0"/>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26" tIns="45712" rIns="91426" bIns="45712" rtlCol="0" anchor="ctr"/>
          <a:lstStyle/>
          <a:p>
            <a:endParaRPr lang="en-US" dirty="0"/>
          </a:p>
        </p:txBody>
      </p:sp>
      <p:sp>
        <p:nvSpPr>
          <p:cNvPr id="5" name="Notes Placeholder 4"/>
          <p:cNvSpPr>
            <a:spLocks noGrp="1"/>
          </p:cNvSpPr>
          <p:nvPr>
            <p:ph type="body" sz="quarter" idx="3"/>
          </p:nvPr>
        </p:nvSpPr>
        <p:spPr>
          <a:xfrm>
            <a:off x="685800" y="4387138"/>
            <a:ext cx="5486400" cy="4156234"/>
          </a:xfrm>
          <a:prstGeom prst="rect">
            <a:avLst/>
          </a:prstGeom>
        </p:spPr>
        <p:txBody>
          <a:bodyPr vert="horz" lIns="91426" tIns="45712" rIns="91426" bIns="457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2971800" cy="461804"/>
          </a:xfrm>
          <a:prstGeom prst="rect">
            <a:avLst/>
          </a:prstGeom>
        </p:spPr>
        <p:txBody>
          <a:bodyPr vert="horz" lIns="91426" tIns="45712" rIns="91426"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26" tIns="45712" rIns="91426" bIns="45712" rtlCol="0" anchor="b"/>
          <a:lstStyle>
            <a:lvl1pPr algn="r">
              <a:defRPr sz="1200"/>
            </a:lvl1pPr>
          </a:lstStyle>
          <a:p>
            <a:fld id="{A63B1856-D503-4642-A65F-E46314A1E35F}" type="slidenum">
              <a:rPr lang="en-US" smtClean="0"/>
              <a:pPr/>
              <a:t>‹#›</a:t>
            </a:fld>
            <a:endParaRPr lang="en-US" dirty="0"/>
          </a:p>
        </p:txBody>
      </p:sp>
    </p:spTree>
    <p:extLst>
      <p:ext uri="{BB962C8B-B14F-4D97-AF65-F5344CB8AC3E}">
        <p14:creationId xmlns:p14="http://schemas.microsoft.com/office/powerpoint/2010/main" val="64029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 participant should have a copy of the ELPS Ch.74.4 Sections: Introduction (a), and School district responsibilities (b) only.</a:t>
            </a:r>
            <a:r>
              <a:rPr lang="en-US" baseline="0" dirty="0"/>
              <a:t>  </a:t>
            </a:r>
            <a:r>
              <a:rPr lang="en-US" dirty="0"/>
              <a:t> Linguistic Instructional Alignment Guide (ELPS LIA Guide), and a sample TELPAS data (Confidential</a:t>
            </a:r>
            <a:r>
              <a:rPr lang="en-US" baseline="0" dirty="0"/>
              <a:t> Student Roster or student level data by language domain).</a:t>
            </a:r>
            <a:r>
              <a:rPr lang="en-US" dirty="0"/>
              <a:t> </a:t>
            </a:r>
          </a:p>
          <a:p>
            <a:endParaRPr lang="en-US" dirty="0"/>
          </a:p>
          <a:p>
            <a:r>
              <a:rPr lang="en-US" dirty="0"/>
              <a:t>Point out that the resources can be found in the ELPS Academy Project Share course via the ELPS Resource supplement within the ELPS section:</a:t>
            </a:r>
            <a:r>
              <a:rPr lang="en-US" baseline="0" dirty="0"/>
              <a:t> </a:t>
            </a:r>
          </a:p>
          <a:p>
            <a:endParaRPr lang="en-US" baseline="0" dirty="0"/>
          </a:p>
          <a:p>
            <a:r>
              <a:rPr lang="en-US" dirty="0"/>
              <a:t>http://www.esc20.net/default.aspx?name=ais_ci.ELPS </a:t>
            </a:r>
          </a:p>
        </p:txBody>
      </p:sp>
      <p:sp>
        <p:nvSpPr>
          <p:cNvPr id="4" name="Slide Number Placeholder 3"/>
          <p:cNvSpPr>
            <a:spLocks noGrp="1"/>
          </p:cNvSpPr>
          <p:nvPr>
            <p:ph type="sldNum" sz="quarter" idx="10"/>
          </p:nvPr>
        </p:nvSpPr>
        <p:spPr/>
        <p:txBody>
          <a:bodyPr/>
          <a:lstStyle/>
          <a:p>
            <a:fld id="{A63B1856-D503-4642-A65F-E46314A1E35F}" type="slidenum">
              <a:rPr lang="en-US" smtClean="0"/>
              <a:pPr/>
              <a:t>1</a:t>
            </a:fld>
            <a:endParaRPr lang="en-US" dirty="0"/>
          </a:p>
        </p:txBody>
      </p:sp>
    </p:spTree>
    <p:extLst>
      <p:ext uri="{BB962C8B-B14F-4D97-AF65-F5344CB8AC3E}">
        <p14:creationId xmlns:p14="http://schemas.microsoft.com/office/powerpoint/2010/main" val="6128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eaLnBrk="1" hangingPunct="1">
              <a:spcBef>
                <a:spcPct val="0"/>
              </a:spcBef>
              <a:defRPr/>
            </a:pPr>
            <a:r>
              <a:rPr lang="en-US" sz="1400" b="1" dirty="0">
                <a:latin typeface="Georgia" pitchFamily="18" charset="0"/>
                <a:ea typeface="ＭＳ Ｐゴシック" pitchFamily="34" charset="-128"/>
              </a:rPr>
              <a:t>Goals:</a:t>
            </a:r>
            <a:endParaRPr lang="en-US" b="1" dirty="0">
              <a:latin typeface="Arial" pitchFamily="34" charset="0"/>
              <a:ea typeface="ＭＳ Ｐゴシック" pitchFamily="34" charset="-128"/>
            </a:endParaRPr>
          </a:p>
          <a:p>
            <a:pPr marL="114105" indent="-114105">
              <a:lnSpc>
                <a:spcPct val="110000"/>
              </a:lnSpc>
              <a:spcBef>
                <a:spcPct val="0"/>
              </a:spcBef>
              <a:buFontTx/>
              <a:buChar char="•"/>
              <a:defRPr/>
            </a:pPr>
            <a:r>
              <a:rPr lang="en-US" dirty="0">
                <a:latin typeface="Verdana" pitchFamily="34" charset="0"/>
                <a:ea typeface="ＭＳ Ｐゴシック" pitchFamily="34" charset="-128"/>
              </a:rPr>
              <a:t>To discuss research validating the use of language proficiency standards for ELLs.</a:t>
            </a:r>
          </a:p>
          <a:p>
            <a:pPr marL="114105" indent="-114105">
              <a:lnSpc>
                <a:spcPct val="110000"/>
              </a:lnSpc>
              <a:spcBef>
                <a:spcPct val="0"/>
              </a:spcBef>
              <a:buFontTx/>
              <a:buChar char="•"/>
              <a:defRPr/>
            </a:pPr>
            <a:r>
              <a:rPr lang="en-US" dirty="0">
                <a:latin typeface="Verdana" pitchFamily="34" charset="0"/>
                <a:ea typeface="ＭＳ Ｐゴシック" pitchFamily="34" charset="-128"/>
              </a:rPr>
              <a:t>To have participants recognize the importance of language proficiency standards for ELLs.</a:t>
            </a:r>
            <a:endParaRPr lang="en-US" dirty="0">
              <a:latin typeface="Arial" pitchFamily="34" charset="0"/>
              <a:ea typeface="ＭＳ Ｐゴシック" pitchFamily="34" charset="-128"/>
            </a:endParaRPr>
          </a:p>
          <a:p>
            <a:pPr eaLnBrk="1" hangingPunct="1">
              <a:spcBef>
                <a:spcPct val="0"/>
              </a:spcBef>
              <a:buFontTx/>
              <a:buChar char="•"/>
              <a:defRPr/>
            </a:pPr>
            <a:endParaRPr lang="en-US" dirty="0">
              <a:latin typeface="Arial" pitchFamily="34" charset="0"/>
              <a:ea typeface="ＭＳ Ｐゴシック" pitchFamily="34" charset="-128"/>
            </a:endParaRPr>
          </a:p>
          <a:p>
            <a:pPr eaLnBrk="1" hangingPunct="1">
              <a:spcBef>
                <a:spcPct val="0"/>
              </a:spcBef>
              <a:defRPr/>
            </a:pPr>
            <a:r>
              <a:rPr lang="en-US" sz="1400" b="1" dirty="0">
                <a:latin typeface="Georgia" pitchFamily="18" charset="0"/>
                <a:ea typeface="ＭＳ Ｐゴシック" pitchFamily="34" charset="-128"/>
              </a:rPr>
              <a:t>Processes:</a:t>
            </a:r>
            <a:endParaRPr lang="en-US" b="1" dirty="0">
              <a:solidFill>
                <a:srgbClr val="000000"/>
              </a:solidFill>
              <a:latin typeface="Arial" pitchFamily="34" charset="0"/>
              <a:ea typeface="ＭＳ Ｐゴシック" pitchFamily="34" charset="-128"/>
            </a:endParaRPr>
          </a:p>
          <a:p>
            <a:pPr marL="216199" indent="-216199">
              <a:lnSpc>
                <a:spcPct val="120000"/>
              </a:lnSpc>
              <a:spcBef>
                <a:spcPct val="0"/>
              </a:spcBef>
              <a:buFont typeface="+mj-lt"/>
              <a:buAutoNum type="arabicPeriod"/>
              <a:defRPr/>
            </a:pPr>
            <a:r>
              <a:rPr lang="en-US" dirty="0">
                <a:solidFill>
                  <a:srgbClr val="000000"/>
                </a:solidFill>
                <a:latin typeface="Verdana" pitchFamily="34" charset="0"/>
                <a:ea typeface="ＭＳ Ｐゴシック" pitchFamily="34" charset="-128"/>
              </a:rPr>
              <a:t>Ask participants to turn to “Why the ELPS?” on p. 20 of </a:t>
            </a:r>
            <a:r>
              <a:rPr lang="en-US" b="1" i="1" dirty="0">
                <a:solidFill>
                  <a:srgbClr val="000000"/>
                </a:solidFill>
                <a:latin typeface="Verdana" pitchFamily="34" charset="0"/>
                <a:ea typeface="ＭＳ Ｐゴシック" pitchFamily="34" charset="-128"/>
              </a:rPr>
              <a:t>ELPS Resource Supplement</a:t>
            </a:r>
            <a:r>
              <a:rPr lang="en-US" b="1" dirty="0">
                <a:solidFill>
                  <a:srgbClr val="000000"/>
                </a:solidFill>
                <a:latin typeface="Verdana" pitchFamily="34" charset="0"/>
                <a:ea typeface="ＭＳ Ｐゴシック" pitchFamily="34" charset="-128"/>
              </a:rPr>
              <a:t>.</a:t>
            </a:r>
          </a:p>
          <a:p>
            <a:pPr marL="216199" indent="-216199">
              <a:lnSpc>
                <a:spcPct val="120000"/>
              </a:lnSpc>
              <a:spcBef>
                <a:spcPct val="0"/>
              </a:spcBef>
              <a:buFont typeface="+mj-lt"/>
              <a:buAutoNum type="arabicPeriod"/>
              <a:defRPr/>
            </a:pPr>
            <a:r>
              <a:rPr lang="en-US" dirty="0">
                <a:solidFill>
                  <a:srgbClr val="000000"/>
                </a:solidFill>
                <a:latin typeface="Verdana" pitchFamily="34" charset="0"/>
                <a:ea typeface="ＭＳ Ｐゴシック" pitchFamily="34" charset="-128"/>
              </a:rPr>
              <a:t>Ask participants to reflect silently on 1 of the 4 reasons that is most beneficial</a:t>
            </a:r>
            <a:r>
              <a:rPr lang="en-US" baseline="0" dirty="0">
                <a:solidFill>
                  <a:srgbClr val="000000"/>
                </a:solidFill>
                <a:latin typeface="Verdana" pitchFamily="34" charset="0"/>
                <a:ea typeface="ＭＳ Ｐゴシック" pitchFamily="34" charset="-128"/>
              </a:rPr>
              <a:t> for</a:t>
            </a:r>
            <a:r>
              <a:rPr lang="en-US" dirty="0">
                <a:solidFill>
                  <a:srgbClr val="000000"/>
                </a:solidFill>
                <a:latin typeface="Verdana" pitchFamily="34" charset="0"/>
                <a:ea typeface="ＭＳ Ｐゴシック" pitchFamily="34" charset="-128"/>
              </a:rPr>
              <a:t> ELLs. (Write</a:t>
            </a:r>
            <a:r>
              <a:rPr lang="en-US" baseline="0" dirty="0">
                <a:solidFill>
                  <a:srgbClr val="000000"/>
                </a:solidFill>
                <a:latin typeface="Verdana" pitchFamily="34" charset="0"/>
                <a:ea typeface="ＭＳ Ｐゴシック" pitchFamily="34" charset="-128"/>
              </a:rPr>
              <a:t> ahead of time the 4 statements on charts to post at the 4 corners of the room).</a:t>
            </a:r>
            <a:endParaRPr lang="en-US" dirty="0">
              <a:solidFill>
                <a:srgbClr val="000000"/>
              </a:solidFill>
              <a:latin typeface="Verdana" pitchFamily="34" charset="0"/>
              <a:ea typeface="ＭＳ Ｐゴシック" pitchFamily="34" charset="-128"/>
            </a:endParaRPr>
          </a:p>
          <a:p>
            <a:pPr marL="216199" indent="-216199">
              <a:lnSpc>
                <a:spcPct val="120000"/>
              </a:lnSpc>
              <a:spcBef>
                <a:spcPct val="0"/>
              </a:spcBef>
              <a:buFont typeface="+mj-lt"/>
              <a:buAutoNum type="arabicPeriod"/>
              <a:defRPr/>
            </a:pPr>
            <a:r>
              <a:rPr lang="en-US" dirty="0">
                <a:solidFill>
                  <a:srgbClr val="000000"/>
                </a:solidFill>
                <a:latin typeface="Verdana" pitchFamily="34" charset="0"/>
                <a:ea typeface="ＭＳ Ｐゴシック" pitchFamily="34" charset="-128"/>
              </a:rPr>
              <a:t>Ask participants to stand up as soon as they have made a selection.</a:t>
            </a:r>
          </a:p>
          <a:p>
            <a:pPr marL="216199" indent="-216199">
              <a:lnSpc>
                <a:spcPct val="120000"/>
              </a:lnSpc>
              <a:spcBef>
                <a:spcPct val="0"/>
              </a:spcBef>
              <a:buFont typeface="+mj-lt"/>
              <a:buAutoNum type="arabicPeriod"/>
              <a:defRPr/>
            </a:pPr>
            <a:r>
              <a:rPr lang="en-US" dirty="0">
                <a:solidFill>
                  <a:srgbClr val="000000"/>
                </a:solidFill>
                <a:latin typeface="Verdana" pitchFamily="34" charset="0"/>
                <a:ea typeface="ＭＳ Ｐゴシック" pitchFamily="34" charset="-128"/>
              </a:rPr>
              <a:t>Participants locate the poster (on the walls in each of the four corners of the room) that has 1 of the 4 statement they feel is the most significant to them. They will walk over to that poster and visit with other participants who are</a:t>
            </a:r>
            <a:r>
              <a:rPr lang="en-US" baseline="0" dirty="0">
                <a:solidFill>
                  <a:srgbClr val="000000"/>
                </a:solidFill>
                <a:latin typeface="Verdana" pitchFamily="34" charset="0"/>
                <a:ea typeface="ＭＳ Ｐゴシック" pitchFamily="34" charset="-128"/>
              </a:rPr>
              <a:t> at the same corner</a:t>
            </a:r>
            <a:r>
              <a:rPr lang="en-US" dirty="0">
                <a:solidFill>
                  <a:srgbClr val="000000"/>
                </a:solidFill>
                <a:latin typeface="Verdana" pitchFamily="34" charset="0"/>
                <a:ea typeface="ＭＳ Ｐゴシック" pitchFamily="34" charset="-128"/>
              </a:rPr>
              <a:t>. They will share with each other their reason(s) for selecting the</a:t>
            </a:r>
            <a:r>
              <a:rPr lang="en-US" baseline="0" dirty="0">
                <a:solidFill>
                  <a:srgbClr val="000000"/>
                </a:solidFill>
                <a:latin typeface="Verdana" pitchFamily="34" charset="0"/>
                <a:ea typeface="ＭＳ Ｐゴシック" pitchFamily="34" charset="-128"/>
              </a:rPr>
              <a:t> same</a:t>
            </a:r>
            <a:r>
              <a:rPr lang="en-US" dirty="0">
                <a:solidFill>
                  <a:srgbClr val="000000"/>
                </a:solidFill>
                <a:latin typeface="Verdana" pitchFamily="34" charset="0"/>
                <a:ea typeface="ＭＳ Ｐゴシック" pitchFamily="34" charset="-128"/>
              </a:rPr>
              <a:t> poster.</a:t>
            </a:r>
          </a:p>
          <a:p>
            <a:pPr marL="216199" indent="-216199">
              <a:lnSpc>
                <a:spcPct val="120000"/>
              </a:lnSpc>
              <a:spcBef>
                <a:spcPct val="0"/>
              </a:spcBef>
              <a:buFont typeface="+mj-lt"/>
              <a:buAutoNum type="arabicPeriod"/>
              <a:defRPr/>
            </a:pPr>
            <a:r>
              <a:rPr lang="en-US" dirty="0">
                <a:solidFill>
                  <a:srgbClr val="000000"/>
                </a:solidFill>
                <a:latin typeface="Verdana" pitchFamily="34" charset="0"/>
                <a:ea typeface="ＭＳ Ｐゴシック" pitchFamily="34" charset="-128"/>
              </a:rPr>
              <a:t>Ask for random participants from each group to share their thoughts.</a:t>
            </a:r>
          </a:p>
          <a:p>
            <a:pPr marL="216199" indent="-216199">
              <a:lnSpc>
                <a:spcPct val="120000"/>
              </a:lnSpc>
              <a:spcBef>
                <a:spcPct val="0"/>
              </a:spcBef>
              <a:buFont typeface="+mj-lt"/>
              <a:buAutoNum type="arabicPeriod"/>
              <a:defRPr/>
            </a:pPr>
            <a:r>
              <a:rPr lang="en-US" dirty="0">
                <a:solidFill>
                  <a:srgbClr val="000000"/>
                </a:solidFill>
                <a:latin typeface="Verdana" pitchFamily="34" charset="0"/>
                <a:ea typeface="ＭＳ Ｐゴシック" pitchFamily="34" charset="-128"/>
              </a:rPr>
              <a:t>Ask the participants to return to their seats.</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10</a:t>
            </a:fld>
            <a:endParaRPr lang="en-US" dirty="0"/>
          </a:p>
        </p:txBody>
      </p:sp>
    </p:spTree>
    <p:extLst>
      <p:ext uri="{BB962C8B-B14F-4D97-AF65-F5344CB8AC3E}">
        <p14:creationId xmlns:p14="http://schemas.microsoft.com/office/powerpoint/2010/main" val="347424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defRPr/>
            </a:pPr>
            <a:r>
              <a:rPr lang="en-US" sz="1200" b="1" dirty="0">
                <a:latin typeface="Georgia" pitchFamily="18" charset="0"/>
                <a:ea typeface="ＭＳ Ｐゴシック" pitchFamily="34" charset="-128"/>
              </a:rPr>
              <a:t>Processes:</a:t>
            </a:r>
            <a:endParaRPr lang="en-US" b="1" dirty="0">
              <a:solidFill>
                <a:srgbClr val="000000"/>
              </a:solidFill>
              <a:latin typeface="Arial" pitchFamily="34" charset="0"/>
              <a:ea typeface="ＭＳ Ｐゴシック" pitchFamily="34" charset="-128"/>
            </a:endParaRPr>
          </a:p>
          <a:p>
            <a:pPr marL="216199" indent="-216199">
              <a:lnSpc>
                <a:spcPct val="120000"/>
              </a:lnSpc>
              <a:spcBef>
                <a:spcPct val="0"/>
              </a:spcBef>
              <a:buFont typeface="+mj-lt"/>
              <a:buAutoNum type="arabicPeriod"/>
              <a:defRPr/>
            </a:pPr>
            <a:r>
              <a:rPr lang="en-US" dirty="0">
                <a:solidFill>
                  <a:srgbClr val="000000"/>
                </a:solidFill>
                <a:latin typeface="Verdana" pitchFamily="34" charset="0"/>
                <a:ea typeface="ＭＳ Ｐゴシック" pitchFamily="34" charset="-128"/>
              </a:rPr>
              <a:t>Participants  to discuss at their tables: “How might the ELPS benefit students who are not ELLs?”</a:t>
            </a:r>
          </a:p>
          <a:p>
            <a:pPr marL="216199" indent="-216199">
              <a:lnSpc>
                <a:spcPct val="120000"/>
              </a:lnSpc>
              <a:spcBef>
                <a:spcPct val="0"/>
              </a:spcBef>
              <a:buFont typeface="+mj-lt"/>
              <a:buAutoNum type="arabicPeriod"/>
              <a:defRPr/>
            </a:pPr>
            <a:r>
              <a:rPr lang="en-US" dirty="0">
                <a:solidFill>
                  <a:srgbClr val="000000"/>
                </a:solidFill>
                <a:latin typeface="Verdana" pitchFamily="34" charset="0"/>
                <a:ea typeface="ＭＳ Ｐゴシック" pitchFamily="34" charset="-128"/>
              </a:rPr>
              <a:t>Randomly ask a few participants </a:t>
            </a:r>
            <a:r>
              <a:rPr lang="en-US" dirty="0">
                <a:latin typeface="Verdana" pitchFamily="34" charset="0"/>
                <a:ea typeface="ＭＳ Ｐゴシック" pitchFamily="34" charset="-128"/>
              </a:rPr>
              <a:t>to share.</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11</a:t>
            </a:fld>
            <a:endParaRPr lang="en-US" dirty="0"/>
          </a:p>
        </p:txBody>
      </p:sp>
    </p:spTree>
    <p:extLst>
      <p:ext uri="{BB962C8B-B14F-4D97-AF65-F5344CB8AC3E}">
        <p14:creationId xmlns:p14="http://schemas.microsoft.com/office/powerpoint/2010/main" val="450317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a:latin typeface="Georgia" pitchFamily="18" charset="0"/>
                <a:ea typeface="ＭＳ Ｐゴシック" pitchFamily="34" charset="-128"/>
              </a:rPr>
              <a:t>Goals:</a:t>
            </a:r>
            <a:endParaRPr lang="en-US" b="1" dirty="0">
              <a:ea typeface="ＭＳ Ｐゴシック" pitchFamily="34" charset="-128"/>
            </a:endParaRPr>
          </a:p>
          <a:p>
            <a:pPr eaLnBrk="1" hangingPunct="1">
              <a:lnSpc>
                <a:spcPct val="110000"/>
              </a:lnSpc>
              <a:spcBef>
                <a:spcPct val="0"/>
              </a:spcBef>
              <a:buFontTx/>
              <a:buChar char="•"/>
            </a:pPr>
            <a:r>
              <a:rPr lang="en-US" dirty="0">
                <a:latin typeface="Verdana" pitchFamily="34" charset="0"/>
                <a:ea typeface="ＭＳ Ｐゴシック" pitchFamily="34" charset="-128"/>
              </a:rPr>
              <a:t> To familiarize participants with the organization of </a:t>
            </a:r>
            <a:r>
              <a:rPr lang="en-US" i="1" dirty="0">
                <a:latin typeface="Verdana" pitchFamily="34" charset="0"/>
                <a:ea typeface="ＭＳ Ｐゴシック" pitchFamily="34" charset="-128"/>
              </a:rPr>
              <a:t>ELPS Resource Supplement</a:t>
            </a:r>
          </a:p>
          <a:p>
            <a:pPr eaLnBrk="1" hangingPunct="1">
              <a:lnSpc>
                <a:spcPct val="110000"/>
              </a:lnSpc>
              <a:spcBef>
                <a:spcPct val="0"/>
              </a:spcBef>
              <a:buFontTx/>
              <a:buChar char="•"/>
            </a:pPr>
            <a:r>
              <a:rPr lang="en-US" dirty="0">
                <a:latin typeface="Verdana" pitchFamily="34" charset="0"/>
                <a:ea typeface="ＭＳ Ｐゴシック" pitchFamily="34" charset="-128"/>
              </a:rPr>
              <a:t> To review the subsections of Chapter 74.4 of the TAC</a:t>
            </a:r>
            <a:r>
              <a:rPr lang="en-US" dirty="0"/>
              <a:t>S</a:t>
            </a:r>
            <a:endParaRPr lang="en-US" dirty="0">
              <a:latin typeface="Verdana"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A63B1856-D503-4642-A65F-E46314A1E35F}" type="slidenum">
              <a:rPr lang="en-US" smtClean="0"/>
              <a:pPr/>
              <a:t>12</a:t>
            </a:fld>
            <a:endParaRPr lang="en-US" dirty="0"/>
          </a:p>
        </p:txBody>
      </p:sp>
    </p:spTree>
    <p:extLst>
      <p:ext uri="{BB962C8B-B14F-4D97-AF65-F5344CB8AC3E}">
        <p14:creationId xmlns:p14="http://schemas.microsoft.com/office/powerpoint/2010/main" val="2118611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70000"/>
              </a:lnSpc>
              <a:spcBef>
                <a:spcPct val="0"/>
              </a:spcBef>
              <a:defRPr/>
            </a:pPr>
            <a:r>
              <a:rPr lang="en-US" b="1" dirty="0">
                <a:solidFill>
                  <a:srgbClr val="000000"/>
                </a:solidFill>
                <a:ea typeface="ＭＳ Ｐゴシック" pitchFamily="34" charset="-128"/>
              </a:rPr>
              <a:t>Use this page as a worksheet. Participants will use it to take notes through the presentation</a:t>
            </a:r>
            <a:endParaRPr lang="en-US" dirty="0">
              <a:ea typeface="ＭＳ Ｐゴシック" pitchFamily="34" charset="-128"/>
            </a:endParaRPr>
          </a:p>
          <a:p>
            <a:pPr>
              <a:lnSpc>
                <a:spcPct val="70000"/>
              </a:lnSpc>
              <a:spcBef>
                <a:spcPct val="0"/>
              </a:spcBef>
              <a:buFontTx/>
              <a:buChar char="•"/>
              <a:defRPr/>
            </a:pPr>
            <a:endParaRPr lang="en-US"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Review how the ELPS contain 4 subsections (a) introduction, (b) District responsibilities, (c) Cross-curricular second language essential knowledge and skills, (d) Proficiency level descriptors.</a:t>
            </a:r>
          </a:p>
          <a:p>
            <a:endParaRPr lang="en-US" dirty="0"/>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13</a:t>
            </a:fld>
            <a:endParaRPr lang="en-US" dirty="0"/>
          </a:p>
        </p:txBody>
      </p:sp>
    </p:spTree>
    <p:extLst>
      <p:ext uri="{BB962C8B-B14F-4D97-AF65-F5344CB8AC3E}">
        <p14:creationId xmlns:p14="http://schemas.microsoft.com/office/powerpoint/2010/main" val="158740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Puzzle Activity:</a:t>
            </a:r>
          </a:p>
          <a:p>
            <a:r>
              <a:rPr lang="en-US" dirty="0"/>
              <a:t>Give the participants</a:t>
            </a:r>
            <a:r>
              <a:rPr lang="en-US" baseline="0" dirty="0"/>
              <a:t> the copy of the mat (</a:t>
            </a:r>
            <a:r>
              <a:rPr lang="en-US" dirty="0"/>
              <a:t>Run</a:t>
            </a:r>
            <a:r>
              <a:rPr lang="en-US" baseline="0" dirty="0"/>
              <a:t> on tag and laminate them)</a:t>
            </a:r>
            <a:r>
              <a:rPr lang="en-US" dirty="0"/>
              <a:t>,</a:t>
            </a:r>
            <a:r>
              <a:rPr lang="en-US" baseline="0" dirty="0"/>
              <a:t> and give the cut-up pieces of the </a:t>
            </a:r>
            <a:r>
              <a:rPr lang="en-US" dirty="0"/>
              <a:t>Summary chart of the descriptors</a:t>
            </a:r>
            <a:r>
              <a:rPr lang="en-US" baseline="0" dirty="0"/>
              <a:t>.  Participants will place them in their corresponding blank squares. </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14</a:t>
            </a:fld>
            <a:endParaRPr lang="en-US" dirty="0"/>
          </a:p>
        </p:txBody>
      </p:sp>
    </p:spTree>
    <p:extLst>
      <p:ext uri="{BB962C8B-B14F-4D97-AF65-F5344CB8AC3E}">
        <p14:creationId xmlns:p14="http://schemas.microsoft.com/office/powerpoint/2010/main" val="1172559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spcBef>
                <a:spcPct val="0"/>
              </a:spcBef>
              <a:defRPr/>
            </a:pPr>
            <a:r>
              <a:rPr lang="en-US" sz="1400" b="1" dirty="0">
                <a:latin typeface="Georgia" pitchFamily="18" charset="0"/>
                <a:ea typeface="ＭＳ Ｐゴシック" pitchFamily="34" charset="-128"/>
              </a:rPr>
              <a:t>Goals:</a:t>
            </a:r>
            <a:endParaRPr lang="en-US" b="1" dirty="0">
              <a:ea typeface="ＭＳ Ｐゴシック" pitchFamily="34" charset="-128"/>
            </a:endParaRPr>
          </a:p>
          <a:p>
            <a:pPr eaLnBrk="1" hangingPunct="1">
              <a:spcBef>
                <a:spcPct val="0"/>
              </a:spcBef>
              <a:buFontTx/>
              <a:buChar char="•"/>
              <a:defRPr/>
            </a:pPr>
            <a:r>
              <a:rPr lang="en-US" dirty="0">
                <a:latin typeface="Verdana" pitchFamily="34" charset="0"/>
                <a:ea typeface="ＭＳ Ｐゴシック" pitchFamily="34" charset="-128"/>
              </a:rPr>
              <a:t> Familiarize participants with the main ideas of subsection (a). </a:t>
            </a:r>
          </a:p>
          <a:p>
            <a:pPr marL="168154" indent="-168154">
              <a:spcBef>
                <a:spcPct val="0"/>
              </a:spcBef>
              <a:buFontTx/>
              <a:buChar char="•"/>
              <a:defRPr/>
            </a:pPr>
            <a:r>
              <a:rPr lang="en-US" dirty="0">
                <a:latin typeface="Verdana" pitchFamily="34" charset="0"/>
                <a:ea typeface="ＭＳ Ｐゴシック" pitchFamily="34" charset="-128"/>
              </a:rPr>
              <a:t>To introduce the distinction between making content comprehensible and developing academic language. </a:t>
            </a:r>
            <a:endParaRPr lang="en-US" b="1" dirty="0">
              <a:solidFill>
                <a:srgbClr val="000000"/>
              </a:solidFill>
              <a:latin typeface="Verdana" pitchFamily="34" charset="0"/>
              <a:ea typeface="ＭＳ Ｐゴシック" pitchFamily="34" charset="-128"/>
            </a:endParaRPr>
          </a:p>
          <a:p>
            <a:pPr eaLnBrk="1" hangingPunct="1">
              <a:spcBef>
                <a:spcPct val="0"/>
              </a:spcBef>
              <a:defRPr/>
            </a:pPr>
            <a:endParaRPr lang="en-US" sz="1400" b="1" dirty="0">
              <a:solidFill>
                <a:srgbClr val="000000"/>
              </a:solidFill>
              <a:latin typeface="Georgia" pitchFamily="18" charset="0"/>
              <a:ea typeface="ＭＳ Ｐゴシック" pitchFamily="34" charset="-128"/>
            </a:endParaRPr>
          </a:p>
          <a:p>
            <a:pPr eaLnBrk="1" hangingPunct="1">
              <a:spcBef>
                <a:spcPct val="0"/>
              </a:spcBef>
              <a:defRPr/>
            </a:pPr>
            <a:r>
              <a:rPr lang="en-US" sz="1400" b="1" dirty="0">
                <a:solidFill>
                  <a:srgbClr val="000000"/>
                </a:solidFill>
                <a:latin typeface="Georgia" pitchFamily="18" charset="0"/>
                <a:ea typeface="ＭＳ Ｐゴシック" pitchFamily="34" charset="-128"/>
              </a:rPr>
              <a:t>Processes:</a:t>
            </a:r>
            <a:endParaRPr lang="en-US" b="1" dirty="0">
              <a:solidFill>
                <a:srgbClr val="000000"/>
              </a:solidFill>
              <a:latin typeface="Verdana" pitchFamily="34" charset="0"/>
              <a:ea typeface="ＭＳ Ｐゴシック" pitchFamily="34" charset="-128"/>
            </a:endParaRPr>
          </a:p>
          <a:p>
            <a:pPr marL="276253" indent="-276253">
              <a:lnSpc>
                <a:spcPct val="110000"/>
              </a:lnSpc>
              <a:spcBef>
                <a:spcPct val="0"/>
              </a:spcBef>
              <a:buFont typeface="Calibri" pitchFamily="34" charset="0"/>
              <a:buAutoNum type="arabicPeriod"/>
              <a:defRPr/>
            </a:pPr>
            <a:r>
              <a:rPr lang="en-US" dirty="0">
                <a:solidFill>
                  <a:srgbClr val="000000"/>
                </a:solidFill>
                <a:latin typeface="Verdana" pitchFamily="34" charset="0"/>
                <a:ea typeface="ＭＳ Ｐゴシック" pitchFamily="34" charset="-128"/>
              </a:rPr>
              <a:t>Have participants turn to page 4 in </a:t>
            </a:r>
            <a:r>
              <a:rPr lang="en-US" b="1" i="1" dirty="0">
                <a:solidFill>
                  <a:srgbClr val="000000"/>
                </a:solidFill>
                <a:latin typeface="Verdana" pitchFamily="34" charset="0"/>
                <a:ea typeface="ＭＳ Ｐゴシック" pitchFamily="34" charset="-128"/>
              </a:rPr>
              <a:t>ELPS Resource Supplement </a:t>
            </a:r>
            <a:r>
              <a:rPr lang="en-US" i="1" dirty="0">
                <a:solidFill>
                  <a:srgbClr val="000000"/>
                </a:solidFill>
                <a:latin typeface="Verdana" pitchFamily="34" charset="0"/>
                <a:ea typeface="ＭＳ Ｐゴシック" pitchFamily="34" charset="-128"/>
              </a:rPr>
              <a:t> </a:t>
            </a:r>
            <a:r>
              <a:rPr lang="en-US" dirty="0">
                <a:solidFill>
                  <a:srgbClr val="000000"/>
                </a:solidFill>
                <a:latin typeface="Verdana" pitchFamily="34" charset="0"/>
                <a:ea typeface="ＭＳ Ｐゴシック" pitchFamily="34" charset="-128"/>
              </a:rPr>
              <a:t>and highlight the second sentence of subsection a(1). Emphasize that implementing the ELPS is not optional for content-area teachers.</a:t>
            </a:r>
          </a:p>
          <a:p>
            <a:pPr marL="276253" indent="-276253">
              <a:lnSpc>
                <a:spcPct val="110000"/>
              </a:lnSpc>
              <a:spcBef>
                <a:spcPct val="0"/>
              </a:spcBef>
              <a:buFont typeface="Calibri" pitchFamily="34" charset="0"/>
              <a:buAutoNum type="arabicPeriod"/>
              <a:defRPr/>
            </a:pPr>
            <a:endParaRPr lang="en-US" dirty="0">
              <a:solidFill>
                <a:srgbClr val="000000"/>
              </a:solidFill>
              <a:latin typeface="Verdana" pitchFamily="34" charset="0"/>
              <a:ea typeface="ＭＳ Ｐゴシック" pitchFamily="34" charset="-128"/>
            </a:endParaRPr>
          </a:p>
          <a:p>
            <a:pPr marL="276253" indent="-276253">
              <a:lnSpc>
                <a:spcPct val="110000"/>
              </a:lnSpc>
              <a:spcBef>
                <a:spcPct val="0"/>
              </a:spcBef>
              <a:buFont typeface="Calibri" pitchFamily="34" charset="0"/>
              <a:buAutoNum type="arabicPeriod"/>
              <a:defRPr/>
            </a:pPr>
            <a:r>
              <a:rPr lang="en-US" dirty="0">
                <a:solidFill>
                  <a:srgbClr val="000000"/>
                </a:solidFill>
                <a:latin typeface="Verdana" pitchFamily="34" charset="0"/>
                <a:ea typeface="ＭＳ Ｐゴシック" pitchFamily="34" charset="-128"/>
              </a:rPr>
              <a:t>Have participants draw a heart by </a:t>
            </a:r>
            <a:r>
              <a:rPr lang="en-US" b="1" i="1" dirty="0">
                <a:solidFill>
                  <a:srgbClr val="000000"/>
                </a:solidFill>
                <a:latin typeface="Verdana" pitchFamily="34" charset="0"/>
                <a:ea typeface="ＭＳ Ｐゴシック" pitchFamily="34" charset="-128"/>
              </a:rPr>
              <a:t>a(3). </a:t>
            </a:r>
            <a:r>
              <a:rPr lang="en-US" dirty="0">
                <a:solidFill>
                  <a:srgbClr val="000000"/>
                </a:solidFill>
                <a:latin typeface="Verdana" pitchFamily="34" charset="0"/>
                <a:ea typeface="ＭＳ Ｐゴシック" pitchFamily="34" charset="-128"/>
              </a:rPr>
              <a:t>Explain that subsection </a:t>
            </a:r>
            <a:r>
              <a:rPr lang="en-US" b="1" i="1" dirty="0">
                <a:solidFill>
                  <a:srgbClr val="000000"/>
                </a:solidFill>
                <a:latin typeface="Verdana" pitchFamily="34" charset="0"/>
                <a:ea typeface="ＭＳ Ｐゴシック" pitchFamily="34" charset="-128"/>
              </a:rPr>
              <a:t>a(3) </a:t>
            </a:r>
            <a:r>
              <a:rPr lang="en-US" dirty="0">
                <a:solidFill>
                  <a:srgbClr val="000000"/>
                </a:solidFill>
                <a:latin typeface="Verdana" pitchFamily="34" charset="0"/>
                <a:ea typeface="ＭＳ Ｐゴシック" pitchFamily="34" charset="-128"/>
              </a:rPr>
              <a:t>could be thought of as the “heart” of the ELPS.  </a:t>
            </a:r>
            <a:r>
              <a:rPr lang="en-US" b="1" dirty="0">
                <a:solidFill>
                  <a:srgbClr val="000000"/>
                </a:solidFill>
                <a:latin typeface="Verdana" pitchFamily="34" charset="0"/>
                <a:ea typeface="ＭＳ Ｐゴシック" pitchFamily="34" charset="-128"/>
              </a:rPr>
              <a:t>The purpose of implementing ELPS in content-area classes is to provide quality content-area instruction while developing social and academic language skills.</a:t>
            </a:r>
          </a:p>
          <a:p>
            <a:pPr marL="276253" indent="-276253">
              <a:lnSpc>
                <a:spcPct val="110000"/>
              </a:lnSpc>
              <a:spcBef>
                <a:spcPct val="0"/>
              </a:spcBef>
              <a:buFont typeface="Calibri" pitchFamily="34" charset="0"/>
              <a:buAutoNum type="arabicPeriod"/>
              <a:defRPr/>
            </a:pPr>
            <a:endParaRPr lang="en-US" b="1" dirty="0">
              <a:solidFill>
                <a:srgbClr val="000000"/>
              </a:solidFill>
              <a:latin typeface="Verdana" pitchFamily="34" charset="0"/>
              <a:ea typeface="ＭＳ Ｐゴシック" pitchFamily="34" charset="-128"/>
            </a:endParaRPr>
          </a:p>
          <a:p>
            <a:pPr marL="276253" indent="-276253">
              <a:lnSpc>
                <a:spcPct val="110000"/>
              </a:lnSpc>
              <a:spcBef>
                <a:spcPct val="0"/>
              </a:spcBef>
              <a:buFont typeface="Calibri" pitchFamily="34" charset="0"/>
              <a:buAutoNum type="arabicPeriod"/>
              <a:defRPr/>
            </a:pPr>
            <a:r>
              <a:rPr lang="en-US" dirty="0">
                <a:solidFill>
                  <a:srgbClr val="000000"/>
                </a:solidFill>
                <a:latin typeface="Verdana" pitchFamily="34" charset="0"/>
                <a:ea typeface="ＭＳ Ｐゴシック" pitchFamily="34" charset="-128"/>
              </a:rPr>
              <a:t>Emphasize that the two goals of ELPS implementation are </a:t>
            </a:r>
            <a:r>
              <a:rPr lang="en-US" b="1" dirty="0">
                <a:solidFill>
                  <a:srgbClr val="000000"/>
                </a:solidFill>
                <a:latin typeface="Verdana" pitchFamily="34" charset="0"/>
                <a:ea typeface="ＭＳ Ｐゴシック" pitchFamily="34" charset="-128"/>
              </a:rPr>
              <a:t>second language acquisition </a:t>
            </a:r>
            <a:r>
              <a:rPr lang="en-US" dirty="0">
                <a:solidFill>
                  <a:srgbClr val="000000"/>
                </a:solidFill>
                <a:latin typeface="Verdana" pitchFamily="34" charset="0"/>
                <a:ea typeface="ＭＳ Ｐゴシック" pitchFamily="34" charset="-128"/>
              </a:rPr>
              <a:t>and </a:t>
            </a:r>
            <a:r>
              <a:rPr lang="en-US" b="1" dirty="0">
                <a:solidFill>
                  <a:srgbClr val="000000"/>
                </a:solidFill>
                <a:latin typeface="Verdana" pitchFamily="34" charset="0"/>
                <a:ea typeface="ＭＳ Ｐゴシック" pitchFamily="34" charset="-128"/>
              </a:rPr>
              <a:t>quality content-area instruction</a:t>
            </a:r>
            <a:r>
              <a:rPr lang="en-US" dirty="0">
                <a:solidFill>
                  <a:srgbClr val="000000"/>
                </a:solidFill>
                <a:latin typeface="Verdana" pitchFamily="34" charset="0"/>
                <a:ea typeface="ＭＳ Ｐゴシック" pitchFamily="34" charset="-128"/>
              </a:rPr>
              <a:t>.  </a:t>
            </a:r>
          </a:p>
          <a:p>
            <a:pPr marL="677697" lvl="1" indent="-228544">
              <a:lnSpc>
                <a:spcPct val="110000"/>
              </a:lnSpc>
              <a:spcBef>
                <a:spcPct val="0"/>
              </a:spcBef>
              <a:buFont typeface="Calibri" pitchFamily="34" charset="0"/>
              <a:buAutoNum type="alphaLcParenR"/>
              <a:defRPr/>
            </a:pPr>
            <a:r>
              <a:rPr lang="en-US" dirty="0">
                <a:solidFill>
                  <a:srgbClr val="000000"/>
                </a:solidFill>
                <a:latin typeface="Verdana" pitchFamily="34" charset="0"/>
                <a:ea typeface="ＭＳ Ｐゴシック" pitchFamily="34" charset="-128"/>
              </a:rPr>
              <a:t>Explain that </a:t>
            </a:r>
            <a:r>
              <a:rPr lang="en-US" b="1" dirty="0">
                <a:solidFill>
                  <a:srgbClr val="000000"/>
                </a:solidFill>
                <a:latin typeface="Verdana" pitchFamily="34" charset="0"/>
                <a:ea typeface="ＭＳ Ｐゴシック" pitchFamily="34" charset="-128"/>
              </a:rPr>
              <a:t>“Make Content Comprehensible”</a:t>
            </a:r>
            <a:r>
              <a:rPr lang="en-US" b="1" baseline="0" dirty="0">
                <a:solidFill>
                  <a:srgbClr val="000000"/>
                </a:solidFill>
                <a:latin typeface="Verdana" pitchFamily="34" charset="0"/>
                <a:ea typeface="ＭＳ Ｐゴシック" pitchFamily="34" charset="-128"/>
              </a:rPr>
              <a:t> </a:t>
            </a:r>
            <a:r>
              <a:rPr lang="en-US" baseline="0" dirty="0">
                <a:solidFill>
                  <a:srgbClr val="000000"/>
                </a:solidFill>
                <a:latin typeface="Verdana" pitchFamily="34" charset="0"/>
                <a:ea typeface="ＭＳ Ｐゴシック" pitchFamily="34" charset="-128"/>
              </a:rPr>
              <a:t>involves </a:t>
            </a:r>
            <a:r>
              <a:rPr lang="en-US" dirty="0">
                <a:solidFill>
                  <a:srgbClr val="000000"/>
                </a:solidFill>
                <a:latin typeface="Verdana" pitchFamily="34" charset="0"/>
                <a:ea typeface="ＭＳ Ｐゴシック" pitchFamily="34" charset="-128"/>
              </a:rPr>
              <a:t>supporting student's understanding in the content</a:t>
            </a:r>
            <a:r>
              <a:rPr lang="en-US" baseline="0" dirty="0">
                <a:solidFill>
                  <a:srgbClr val="000000"/>
                </a:solidFill>
                <a:latin typeface="Verdana" pitchFamily="34" charset="0"/>
                <a:ea typeface="ＭＳ Ｐゴシック" pitchFamily="34" charset="-128"/>
              </a:rPr>
              <a:t> standards</a:t>
            </a:r>
            <a:r>
              <a:rPr lang="en-US" dirty="0">
                <a:solidFill>
                  <a:srgbClr val="000000"/>
                </a:solidFill>
                <a:latin typeface="Verdana" pitchFamily="34" charset="0"/>
                <a:ea typeface="ＭＳ Ｐゴシック" pitchFamily="34" charset="-128"/>
              </a:rPr>
              <a:t> up to the level of understanding they need to have. Teachers</a:t>
            </a:r>
            <a:r>
              <a:rPr lang="en-US" baseline="0" dirty="0">
                <a:solidFill>
                  <a:srgbClr val="000000"/>
                </a:solidFill>
                <a:latin typeface="Verdana" pitchFamily="34" charset="0"/>
                <a:ea typeface="ＭＳ Ｐゴシック" pitchFamily="34" charset="-128"/>
              </a:rPr>
              <a:t> should use</a:t>
            </a:r>
            <a:r>
              <a:rPr lang="en-US" dirty="0">
                <a:solidFill>
                  <a:srgbClr val="000000"/>
                </a:solidFill>
                <a:latin typeface="Verdana" pitchFamily="34" charset="0"/>
                <a:ea typeface="ＭＳ Ｐゴシック" pitchFamily="34" charset="-128"/>
              </a:rPr>
              <a:t> specialized techniques: movement, differentiation, and gestures, that we use to help students understand content-area standards.</a:t>
            </a:r>
          </a:p>
          <a:p>
            <a:pPr marL="677697" lvl="1" indent="-228544">
              <a:lnSpc>
                <a:spcPct val="110000"/>
              </a:lnSpc>
              <a:spcBef>
                <a:spcPct val="0"/>
              </a:spcBef>
              <a:buFont typeface="Calibri" pitchFamily="34" charset="0"/>
              <a:buAutoNum type="alphaLcParenR"/>
              <a:defRPr/>
            </a:pPr>
            <a:r>
              <a:rPr lang="en-US" dirty="0">
                <a:solidFill>
                  <a:srgbClr val="000000"/>
                </a:solidFill>
                <a:latin typeface="Verdana" pitchFamily="34" charset="0"/>
                <a:ea typeface="ＭＳ Ｐゴシック" pitchFamily="34" charset="-128"/>
              </a:rPr>
              <a:t>Explain that </a:t>
            </a:r>
            <a:r>
              <a:rPr lang="en-US" b="1" dirty="0">
                <a:solidFill>
                  <a:srgbClr val="000000"/>
                </a:solidFill>
                <a:latin typeface="Verdana" pitchFamily="34" charset="0"/>
                <a:ea typeface="ＭＳ Ｐゴシック" pitchFamily="34" charset="-128"/>
              </a:rPr>
              <a:t>“...develop Academic Language” </a:t>
            </a:r>
            <a:r>
              <a:rPr lang="en-US" dirty="0">
                <a:solidFill>
                  <a:srgbClr val="000000"/>
                </a:solidFill>
                <a:latin typeface="Verdana" pitchFamily="34" charset="0"/>
                <a:ea typeface="ＭＳ Ｐゴシック" pitchFamily="34" charset="-128"/>
              </a:rPr>
              <a:t>refers to the verbal interaction ELLs need in order to be successful in listening, speaking, reading, and writing.</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15</a:t>
            </a:fld>
            <a:endParaRPr lang="en-US" dirty="0"/>
          </a:p>
        </p:txBody>
      </p:sp>
    </p:spTree>
    <p:extLst>
      <p:ext uri="{BB962C8B-B14F-4D97-AF65-F5344CB8AC3E}">
        <p14:creationId xmlns:p14="http://schemas.microsoft.com/office/powerpoint/2010/main" val="4053438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Reference the Texas Administrative Code</a:t>
            </a:r>
            <a:r>
              <a:rPr lang="en-US" baseline="0" dirty="0"/>
              <a:t> 19, Chapter 74.4 (Curriculum requirements) ELPs and make connections with the components in the ELPS LIA Guide.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16</a:t>
            </a:fld>
            <a:endParaRPr lang="en-US" dirty="0"/>
          </a:p>
        </p:txBody>
      </p:sp>
    </p:spTree>
    <p:extLst>
      <p:ext uri="{BB962C8B-B14F-4D97-AF65-F5344CB8AC3E}">
        <p14:creationId xmlns:p14="http://schemas.microsoft.com/office/powerpoint/2010/main" val="257909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Reference Texas</a:t>
            </a:r>
            <a:r>
              <a:rPr lang="en-US" baseline="0" dirty="0"/>
              <a:t> Administrative Code 19, Chapter 74.4. (Curriculum Requirements) ELPS and make connections with the components in the ELPS LIA Guide.</a:t>
            </a:r>
          </a:p>
          <a:p>
            <a:endParaRPr lang="en-US" baseline="0" dirty="0"/>
          </a:p>
          <a:p>
            <a:r>
              <a:rPr lang="en-US" baseline="0" dirty="0"/>
              <a:t>Section </a:t>
            </a:r>
            <a:r>
              <a:rPr lang="en-US" b="1" i="1" baseline="0" dirty="0"/>
              <a:t>(b)(1)District responsibilities</a:t>
            </a:r>
            <a:r>
              <a:rPr lang="en-US" baseline="0" dirty="0"/>
              <a:t>, emphasizes that to effectively support ELLs, teachers shall identify students levels of English proficiency.  Knowing students English language proficiency levels will assist teachers in determining the support and linguistic accommodations that students may require to be successful.</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17</a:t>
            </a:fld>
            <a:endParaRPr lang="en-US" dirty="0"/>
          </a:p>
        </p:txBody>
      </p:sp>
    </p:spTree>
    <p:extLst>
      <p:ext uri="{BB962C8B-B14F-4D97-AF65-F5344CB8AC3E}">
        <p14:creationId xmlns:p14="http://schemas.microsoft.com/office/powerpoint/2010/main" val="3052585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defRPr/>
            </a:pPr>
            <a:r>
              <a:rPr lang="en-US" sz="1600" b="1" dirty="0">
                <a:latin typeface="Georgia" pitchFamily="18" charset="0"/>
                <a:ea typeface="ＭＳ Ｐゴシック" pitchFamily="34" charset="-128"/>
              </a:rPr>
              <a:t>Goals:</a:t>
            </a:r>
            <a:r>
              <a:rPr lang="en-US" sz="1400" dirty="0">
                <a:latin typeface="Verdana" pitchFamily="34" charset="0"/>
                <a:ea typeface="ＭＳ Ｐゴシック" pitchFamily="34" charset="-128"/>
              </a:rPr>
              <a:t>  To introduce participants to the responsibilities outlined in subsection (b).  To make connections to the components of the ELPS LIA Guide. </a:t>
            </a:r>
          </a:p>
          <a:p>
            <a:pPr marL="168154" indent="-168154">
              <a:spcBef>
                <a:spcPct val="0"/>
              </a:spcBef>
              <a:buFontTx/>
              <a:buChar char="•"/>
              <a:defRPr/>
            </a:pPr>
            <a:endParaRPr lang="en-US" sz="1400" dirty="0">
              <a:latin typeface="Verdana" pitchFamily="34" charset="0"/>
              <a:ea typeface="ＭＳ Ｐゴシック" pitchFamily="34" charset="-128"/>
            </a:endParaRPr>
          </a:p>
          <a:p>
            <a:pPr eaLnBrk="1" hangingPunct="1">
              <a:spcBef>
                <a:spcPct val="0"/>
              </a:spcBef>
              <a:defRPr/>
            </a:pPr>
            <a:r>
              <a:rPr lang="en-US" sz="1400" b="1" dirty="0">
                <a:latin typeface="Georgia" pitchFamily="18" charset="0"/>
                <a:ea typeface="ＭＳ Ｐゴシック" pitchFamily="34" charset="-128"/>
              </a:rPr>
              <a:t>District Responsibilities</a:t>
            </a:r>
          </a:p>
          <a:p>
            <a:pPr defTabSz="914257">
              <a:spcBef>
                <a:spcPct val="0"/>
              </a:spcBef>
              <a:defRPr/>
            </a:pPr>
            <a:r>
              <a:rPr lang="en-US" sz="1400" dirty="0">
                <a:ea typeface="ＭＳ Ｐゴシック" pitchFamily="34" charset="-128"/>
              </a:rPr>
              <a:t>Turn to page 4 of </a:t>
            </a:r>
            <a:r>
              <a:rPr lang="en-US" sz="1400" i="1" dirty="0">
                <a:ea typeface="ＭＳ Ｐゴシック" pitchFamily="34" charset="-128"/>
              </a:rPr>
              <a:t>ELPS Resource Supplement. Read section (b) (2)</a:t>
            </a:r>
          </a:p>
          <a:p>
            <a:pPr defTabSz="914257">
              <a:spcBef>
                <a:spcPct val="0"/>
              </a:spcBef>
              <a:defRPr/>
            </a:pPr>
            <a:r>
              <a:rPr lang="en-US" sz="1400" dirty="0">
                <a:ea typeface="ＭＳ Ｐゴシック" pitchFamily="34" charset="-128"/>
              </a:rPr>
              <a:t>This section emphasizes that classroom instruction should be based on the language needs of students to ensure content comprehension.</a:t>
            </a:r>
            <a:endParaRPr lang="en-US" sz="1400" b="1" dirty="0">
              <a:latin typeface="Georgia" pitchFamily="18" charset="0"/>
              <a:ea typeface="ＭＳ Ｐゴシック" pitchFamily="34" charset="-128"/>
            </a:endParaRPr>
          </a:p>
          <a:p>
            <a:pPr eaLnBrk="1" hangingPunct="1">
              <a:spcBef>
                <a:spcPct val="0"/>
              </a:spcBef>
              <a:buFontTx/>
              <a:buChar char="•"/>
              <a:defRPr/>
            </a:pPr>
            <a:endParaRPr lang="en-US" dirty="0">
              <a:latin typeface="Verdana" pitchFamily="34" charset="0"/>
              <a:ea typeface="ＭＳ Ｐゴシック" pitchFamily="34" charset="-128"/>
            </a:endParaRPr>
          </a:p>
          <a:p>
            <a:pPr eaLnBrk="1" hangingPunct="1">
              <a:spcBef>
                <a:spcPct val="0"/>
              </a:spcBef>
              <a:defRPr/>
            </a:pPr>
            <a:r>
              <a:rPr lang="en-US" sz="1400" b="1" dirty="0">
                <a:latin typeface="Georgia" pitchFamily="18" charset="0"/>
                <a:ea typeface="ＭＳ Ｐゴシック" pitchFamily="34" charset="-128"/>
              </a:rPr>
              <a:t>Processing Activity:</a:t>
            </a:r>
            <a:endParaRPr lang="en-US" b="1" dirty="0">
              <a:latin typeface="Verdana" pitchFamily="34" charset="0"/>
              <a:ea typeface="ＭＳ Ｐゴシック" pitchFamily="34" charset="-128"/>
            </a:endParaRPr>
          </a:p>
          <a:p>
            <a:pPr marL="216199" indent="-216199">
              <a:spcBef>
                <a:spcPct val="0"/>
              </a:spcBef>
              <a:buFont typeface="+mj-lt"/>
              <a:buAutoNum type="arabicPeriod"/>
              <a:defRPr/>
            </a:pPr>
            <a:r>
              <a:rPr lang="en-US" dirty="0">
                <a:latin typeface="Verdana" pitchFamily="34" charset="0"/>
                <a:ea typeface="ＭＳ Ｐゴシック" pitchFamily="34" charset="-128"/>
              </a:rPr>
              <a:t>Participants use page 4 of </a:t>
            </a:r>
            <a:r>
              <a:rPr lang="en-US" i="1" dirty="0">
                <a:latin typeface="Verdana" pitchFamily="34" charset="0"/>
                <a:ea typeface="ＭＳ Ｐゴシック" pitchFamily="34" charset="-128"/>
              </a:rPr>
              <a:t>ELPS Resource Supplement</a:t>
            </a:r>
            <a:r>
              <a:rPr lang="en-US" dirty="0">
                <a:latin typeface="Verdana" pitchFamily="34" charset="0"/>
                <a:ea typeface="ＭＳ Ｐゴシック" pitchFamily="34" charset="-128"/>
              </a:rPr>
              <a:t>.</a:t>
            </a:r>
          </a:p>
          <a:p>
            <a:pPr marL="216199" indent="-216199">
              <a:spcBef>
                <a:spcPct val="0"/>
              </a:spcBef>
              <a:buFont typeface="+mj-lt"/>
              <a:buAutoNum type="arabicPeriod"/>
              <a:defRPr/>
            </a:pPr>
            <a:endParaRPr lang="en-US" dirty="0">
              <a:latin typeface="Verdana" pitchFamily="34" charset="0"/>
              <a:ea typeface="ＭＳ Ｐゴシック" pitchFamily="34" charset="-128"/>
            </a:endParaRPr>
          </a:p>
          <a:p>
            <a:pPr marL="216199" indent="-216199">
              <a:spcBef>
                <a:spcPct val="0"/>
              </a:spcBef>
              <a:buFont typeface="+mj-lt"/>
              <a:buAutoNum type="arabicPeriod"/>
              <a:defRPr/>
            </a:pPr>
            <a:r>
              <a:rPr lang="en-US" dirty="0">
                <a:latin typeface="Verdana" pitchFamily="34" charset="0"/>
                <a:ea typeface="ＭＳ Ｐゴシック" pitchFamily="34" charset="-128"/>
              </a:rPr>
              <a:t>Tell participants to highlight the words indicated on the slide.</a:t>
            </a:r>
          </a:p>
          <a:p>
            <a:pPr marL="216199" indent="-216199">
              <a:spcBef>
                <a:spcPct val="0"/>
              </a:spcBef>
              <a:buFont typeface="+mj-lt"/>
              <a:buAutoNum type="arabicPeriod"/>
              <a:defRPr/>
            </a:pPr>
            <a:endParaRPr lang="en-US" dirty="0">
              <a:latin typeface="Verdana" pitchFamily="34" charset="0"/>
              <a:ea typeface="ＭＳ Ｐゴシック" pitchFamily="34" charset="-128"/>
            </a:endParaRPr>
          </a:p>
          <a:p>
            <a:pPr marL="216199" indent="-216199">
              <a:spcBef>
                <a:spcPct val="0"/>
              </a:spcBef>
              <a:buFont typeface="+mj-lt"/>
              <a:buAutoNum type="arabicPeriod"/>
              <a:defRPr/>
            </a:pPr>
            <a:r>
              <a:rPr lang="en-US" dirty="0">
                <a:latin typeface="Verdana" pitchFamily="34" charset="0"/>
                <a:ea typeface="ＭＳ Ｐゴシック" pitchFamily="34" charset="-128"/>
              </a:rPr>
              <a:t>Ask: “What</a:t>
            </a:r>
            <a:r>
              <a:rPr lang="en-US" baseline="0" dirty="0">
                <a:latin typeface="Verdana" pitchFamily="34" charset="0"/>
                <a:ea typeface="ＭＳ Ｐゴシック" pitchFamily="34" charset="-128"/>
              </a:rPr>
              <a:t> are some considerations teachers must take into account when planning instruction for ELLs?” </a:t>
            </a:r>
          </a:p>
          <a:p>
            <a:pPr marL="216199" indent="-216199">
              <a:spcBef>
                <a:spcPct val="0"/>
              </a:spcBef>
              <a:defRPr/>
            </a:pPr>
            <a:endParaRPr lang="en-US" baseline="0" dirty="0">
              <a:latin typeface="Verdana" pitchFamily="34" charset="0"/>
              <a:ea typeface="ＭＳ Ｐゴシック" pitchFamily="34" charset="-128"/>
            </a:endParaRPr>
          </a:p>
          <a:p>
            <a:pPr marL="216199" indent="-216199">
              <a:spcBef>
                <a:spcPct val="0"/>
              </a:spcBef>
              <a:defRPr/>
            </a:pPr>
            <a:r>
              <a:rPr lang="en-US" baseline="0" dirty="0">
                <a:latin typeface="Verdana" pitchFamily="34" charset="0"/>
                <a:ea typeface="ＭＳ Ｐゴシック" pitchFamily="34" charset="-128"/>
              </a:rPr>
              <a:t>Possible responses: TELPAS proficiency levels, years in school, LPAC recommendations</a:t>
            </a: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18</a:t>
            </a:fld>
            <a:endParaRPr lang="en-US" dirty="0"/>
          </a:p>
        </p:txBody>
      </p:sp>
    </p:spTree>
    <p:extLst>
      <p:ext uri="{BB962C8B-B14F-4D97-AF65-F5344CB8AC3E}">
        <p14:creationId xmlns:p14="http://schemas.microsoft.com/office/powerpoint/2010/main" val="2718858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spcBef>
                <a:spcPct val="0"/>
              </a:spcBef>
              <a:defRPr/>
            </a:pPr>
            <a:r>
              <a:rPr lang="en-US" sz="1400" b="1" dirty="0">
                <a:latin typeface="Georgia" pitchFamily="18" charset="0"/>
                <a:ea typeface="ＭＳ Ｐゴシック" pitchFamily="34" charset="-128"/>
              </a:rPr>
              <a:t>Goal:</a:t>
            </a:r>
            <a:r>
              <a:rPr lang="en-US" b="1" dirty="0">
                <a:latin typeface="Verdana" pitchFamily="34" charset="0"/>
                <a:ea typeface="ＭＳ Ｐゴシック" pitchFamily="34" charset="-128"/>
              </a:rPr>
              <a:t> </a:t>
            </a:r>
            <a:r>
              <a:rPr lang="en-US" dirty="0">
                <a:latin typeface="Verdana" pitchFamily="34" charset="0"/>
                <a:ea typeface="ＭＳ Ｐゴシック" pitchFamily="34" charset="-128"/>
              </a:rPr>
              <a:t>To explain the meaning of the responsibilities outlined in subsection (b) of Chapter 74.4</a:t>
            </a:r>
          </a:p>
          <a:p>
            <a:pPr eaLnBrk="1" hangingPunct="1">
              <a:spcBef>
                <a:spcPct val="0"/>
              </a:spcBef>
              <a:buFontTx/>
              <a:buChar char="•"/>
              <a:defRPr/>
            </a:pPr>
            <a:endParaRPr lang="en-US" dirty="0">
              <a:latin typeface="Verdana" pitchFamily="34" charset="0"/>
              <a:ea typeface="ＭＳ Ｐゴシック" pitchFamily="34" charset="-128"/>
            </a:endParaRPr>
          </a:p>
          <a:p>
            <a:pPr eaLnBrk="1" hangingPunct="1">
              <a:spcBef>
                <a:spcPct val="0"/>
              </a:spcBef>
              <a:defRPr/>
            </a:pPr>
            <a:r>
              <a:rPr lang="en-US" sz="1400" b="1" dirty="0">
                <a:latin typeface="Verdana" pitchFamily="34" charset="0"/>
                <a:ea typeface="ＭＳ Ｐゴシック" pitchFamily="34" charset="-128"/>
              </a:rPr>
              <a:t>Processes:</a:t>
            </a:r>
            <a:r>
              <a:rPr lang="en-US" sz="1400" b="1" baseline="0" dirty="0">
                <a:latin typeface="Verdana" pitchFamily="34" charset="0"/>
                <a:ea typeface="ＭＳ Ｐゴシック" pitchFamily="34" charset="-128"/>
              </a:rPr>
              <a:t> </a:t>
            </a:r>
            <a:r>
              <a:rPr lang="en-US" sz="1400" b="0" dirty="0">
                <a:latin typeface="Verdana" pitchFamily="34" charset="0"/>
                <a:ea typeface="ＭＳ Ｐゴシック" pitchFamily="34" charset="-128"/>
              </a:rPr>
              <a:t>Refer the participants to the ELPS document </a:t>
            </a:r>
            <a:r>
              <a:rPr lang="en-US" sz="1400" b="1" dirty="0">
                <a:latin typeface="Verdana" pitchFamily="34" charset="0"/>
                <a:ea typeface="ＭＳ Ｐゴシック" pitchFamily="34" charset="-128"/>
              </a:rPr>
              <a:t>p.4 -17 (in the ELPS Resource Supplement).  </a:t>
            </a:r>
            <a:r>
              <a:rPr lang="en-US" sz="1400" b="0" dirty="0">
                <a:latin typeface="Verdana" pitchFamily="34" charset="0"/>
                <a:ea typeface="ＭＳ Ｐゴシック" pitchFamily="34" charset="-128"/>
              </a:rPr>
              <a:t>Ask</a:t>
            </a:r>
            <a:r>
              <a:rPr lang="en-US" sz="1400" b="0" baseline="0" dirty="0">
                <a:latin typeface="Verdana" pitchFamily="34" charset="0"/>
                <a:ea typeface="ＭＳ Ｐゴシック" pitchFamily="34" charset="-128"/>
              </a:rPr>
              <a:t> them to identify and highlight </a:t>
            </a:r>
            <a:r>
              <a:rPr lang="en-US" sz="1400" b="1" baseline="0" dirty="0">
                <a:latin typeface="Verdana" pitchFamily="34" charset="0"/>
                <a:ea typeface="ＭＳ Ｐゴシック" pitchFamily="34" charset="-128"/>
              </a:rPr>
              <a:t>74.4: (b)2, (b)3, (b)4, </a:t>
            </a:r>
            <a:r>
              <a:rPr lang="en-US" sz="1400" b="0" baseline="0" dirty="0">
                <a:latin typeface="Verdana" pitchFamily="34" charset="0"/>
                <a:ea typeface="ＭＳ Ｐゴシック" pitchFamily="34" charset="-128"/>
              </a:rPr>
              <a:t>then discuss at the table.</a:t>
            </a:r>
            <a:endParaRPr lang="en-US" b="0" dirty="0">
              <a:latin typeface="Verdana" pitchFamily="34" charset="0"/>
              <a:ea typeface="ＭＳ Ｐゴシック" pitchFamily="34" charset="-128"/>
            </a:endParaRPr>
          </a:p>
          <a:p>
            <a:pPr eaLnBrk="1" hangingPunct="1">
              <a:lnSpc>
                <a:spcPct val="110000"/>
              </a:lnSpc>
              <a:spcBef>
                <a:spcPct val="0"/>
              </a:spcBef>
              <a:buFont typeface="Calibri" pitchFamily="34" charset="0"/>
              <a:buAutoNum type="arabicPeriod"/>
              <a:defRPr/>
            </a:pPr>
            <a:r>
              <a:rPr lang="en-US" dirty="0">
                <a:latin typeface="Verdana" pitchFamily="34" charset="0"/>
                <a:ea typeface="ＭＳ Ｐゴシック" pitchFamily="34" charset="-128"/>
              </a:rPr>
              <a:t> Explain the meaning of </a:t>
            </a:r>
            <a:r>
              <a:rPr lang="en-US" b="1" dirty="0">
                <a:latin typeface="Verdana" pitchFamily="34" charset="0"/>
                <a:ea typeface="ＭＳ Ｐゴシック" pitchFamily="34" charset="-128"/>
              </a:rPr>
              <a:t>linguistically accommodated instruction.</a:t>
            </a:r>
          </a:p>
          <a:p>
            <a:pPr lvl="1" eaLnBrk="1" hangingPunct="1">
              <a:lnSpc>
                <a:spcPct val="110000"/>
              </a:lnSpc>
              <a:spcBef>
                <a:spcPct val="0"/>
              </a:spcBef>
              <a:buFontTx/>
              <a:buChar char="•"/>
              <a:defRPr/>
            </a:pPr>
            <a:r>
              <a:rPr lang="en-US" dirty="0">
                <a:latin typeface="Verdana" pitchFamily="34" charset="0"/>
                <a:ea typeface="ＭＳ Ｐゴシック" pitchFamily="34" charset="-128"/>
              </a:rPr>
              <a:t> </a:t>
            </a:r>
            <a:r>
              <a:rPr lang="en-US" b="1" dirty="0">
                <a:latin typeface="Verdana" pitchFamily="34" charset="0"/>
                <a:ea typeface="ＭＳ Ｐゴシック" pitchFamily="34" charset="-128"/>
              </a:rPr>
              <a:t>Accommodations</a:t>
            </a:r>
            <a:r>
              <a:rPr lang="en-US" dirty="0">
                <a:latin typeface="Verdana" pitchFamily="34" charset="0"/>
                <a:ea typeface="ＭＳ Ｐゴシック" pitchFamily="34" charset="-128"/>
              </a:rPr>
              <a:t> are changes in the instructional approach </a:t>
            </a:r>
            <a:r>
              <a:rPr lang="en-US" b="1" dirty="0">
                <a:latin typeface="Verdana" pitchFamily="34" charset="0"/>
                <a:ea typeface="ＭＳ Ｐゴシック" pitchFamily="34" charset="-128"/>
              </a:rPr>
              <a:t>while modifications </a:t>
            </a:r>
            <a:r>
              <a:rPr lang="en-US" dirty="0">
                <a:latin typeface="Verdana" pitchFamily="34" charset="0"/>
                <a:ea typeface="ＭＳ Ｐゴシック" pitchFamily="34" charset="-128"/>
              </a:rPr>
              <a:t>are changes to the standards being taught.</a:t>
            </a:r>
          </a:p>
          <a:p>
            <a:pPr lvl="1" eaLnBrk="1" hangingPunct="1">
              <a:lnSpc>
                <a:spcPct val="110000"/>
              </a:lnSpc>
              <a:spcBef>
                <a:spcPct val="0"/>
              </a:spcBef>
              <a:buFontTx/>
              <a:buChar char="•"/>
              <a:defRPr/>
            </a:pPr>
            <a:r>
              <a:rPr lang="en-US" dirty="0">
                <a:latin typeface="Verdana" pitchFamily="34" charset="0"/>
                <a:ea typeface="ＭＳ Ｐゴシック" pitchFamily="34" charset="-128"/>
              </a:rPr>
              <a:t> </a:t>
            </a:r>
            <a:r>
              <a:rPr lang="en-US" b="1" dirty="0">
                <a:latin typeface="Verdana" pitchFamily="34" charset="0"/>
                <a:ea typeface="ＭＳ Ｐゴシック" pitchFamily="34" charset="-128"/>
              </a:rPr>
              <a:t>Linguistic accommodations </a:t>
            </a:r>
            <a:r>
              <a:rPr lang="en-US" dirty="0">
                <a:latin typeface="Verdana" pitchFamily="34" charset="0"/>
                <a:ea typeface="ＭＳ Ｐゴシック" pitchFamily="34" charset="-128"/>
              </a:rPr>
              <a:t>are changes to the instructional approach based upon the language differences of English learners.</a:t>
            </a:r>
          </a:p>
          <a:p>
            <a:pPr lvl="1" eaLnBrk="1" hangingPunct="1">
              <a:lnSpc>
                <a:spcPct val="110000"/>
              </a:lnSpc>
              <a:spcBef>
                <a:spcPct val="0"/>
              </a:spcBef>
              <a:buFontTx/>
              <a:buChar char="•"/>
              <a:defRPr/>
            </a:pPr>
            <a:endParaRPr lang="en-US" dirty="0">
              <a:latin typeface="Verdana" pitchFamily="34" charset="0"/>
              <a:ea typeface="ＭＳ Ｐゴシック" pitchFamily="34" charset="-128"/>
            </a:endParaRPr>
          </a:p>
          <a:p>
            <a:pPr marL="216199" indent="-216199">
              <a:lnSpc>
                <a:spcPct val="110000"/>
              </a:lnSpc>
              <a:spcBef>
                <a:spcPct val="0"/>
              </a:spcBef>
              <a:buFont typeface="+mj-lt"/>
              <a:buAutoNum type="arabicPeriod"/>
              <a:defRPr/>
            </a:pPr>
            <a:r>
              <a:rPr lang="en-US" dirty="0">
                <a:latin typeface="Verdana" pitchFamily="34" charset="0"/>
                <a:ea typeface="ＭＳ Ｐゴシック" pitchFamily="34" charset="-128"/>
              </a:rPr>
              <a:t>Inform the participants that they will </a:t>
            </a:r>
            <a:r>
              <a:rPr lang="en-US" dirty="0">
                <a:solidFill>
                  <a:srgbClr val="000000"/>
                </a:solidFill>
                <a:latin typeface="Verdana" pitchFamily="34" charset="0"/>
                <a:ea typeface="ＭＳ Ｐゴシック" pitchFamily="34" charset="-128"/>
              </a:rPr>
              <a:t>be given strategies to facilitate this process in the next lesson.</a:t>
            </a:r>
          </a:p>
          <a:p>
            <a:pPr marL="216199" indent="-216199">
              <a:lnSpc>
                <a:spcPct val="110000"/>
              </a:lnSpc>
              <a:spcBef>
                <a:spcPct val="0"/>
              </a:spcBef>
              <a:buFont typeface="+mj-lt"/>
              <a:buAutoNum type="arabicPeriod"/>
              <a:defRPr/>
            </a:pPr>
            <a:r>
              <a:rPr lang="en-US" dirty="0">
                <a:solidFill>
                  <a:srgbClr val="000000"/>
                </a:solidFill>
                <a:latin typeface="Verdana" pitchFamily="34" charset="0"/>
                <a:ea typeface="ＭＳ Ｐゴシック" pitchFamily="34" charset="-128"/>
              </a:rPr>
              <a:t>Explain to the participants that intensive English language development involves systemic planning at a campus and district level. Content-area teachers should be part of this process.</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19</a:t>
            </a:fld>
            <a:endParaRPr lang="en-US" dirty="0"/>
          </a:p>
        </p:txBody>
      </p:sp>
    </p:spTree>
    <p:extLst>
      <p:ext uri="{BB962C8B-B14F-4D97-AF65-F5344CB8AC3E}">
        <p14:creationId xmlns:p14="http://schemas.microsoft.com/office/powerpoint/2010/main" val="128682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2</a:t>
            </a:fld>
            <a:endParaRPr lang="en-US" dirty="0"/>
          </a:p>
        </p:txBody>
      </p:sp>
    </p:spTree>
    <p:extLst>
      <p:ext uri="{BB962C8B-B14F-4D97-AF65-F5344CB8AC3E}">
        <p14:creationId xmlns:p14="http://schemas.microsoft.com/office/powerpoint/2010/main" val="2568460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1">
              <a:defRPr/>
            </a:pPr>
            <a:r>
              <a:rPr lang="en-US" b="1" dirty="0">
                <a:latin typeface="Georgia" pitchFamily="18" charset="0"/>
                <a:ea typeface="ＭＳ Ｐゴシック" pitchFamily="34" charset="-128"/>
              </a:rPr>
              <a:t>Processing Activity:</a:t>
            </a:r>
          </a:p>
          <a:p>
            <a:pPr defTabSz="914261">
              <a:defRPr/>
            </a:pPr>
            <a:r>
              <a:rPr lang="en-US" b="0" dirty="0">
                <a:latin typeface="Georgia" pitchFamily="18" charset="0"/>
                <a:ea typeface="ＭＳ Ｐゴシック" pitchFamily="34" charset="-128"/>
              </a:rPr>
              <a:t>Direct participants to p. 18 of </a:t>
            </a:r>
            <a:r>
              <a:rPr lang="en-US" b="1" dirty="0">
                <a:latin typeface="Georgia" pitchFamily="18" charset="0"/>
                <a:ea typeface="ＭＳ Ｐゴシック" pitchFamily="34" charset="-128"/>
              </a:rPr>
              <a:t>“Summaries of ELPS Introduction, District Responsibilities and Student Expectations” </a:t>
            </a:r>
            <a:r>
              <a:rPr lang="en-US" b="0" dirty="0">
                <a:latin typeface="Georgia" pitchFamily="18" charset="0"/>
                <a:ea typeface="ＭＳ Ｐゴシック" pitchFamily="34" charset="-128"/>
              </a:rPr>
              <a:t>(in the </a:t>
            </a:r>
            <a:r>
              <a:rPr lang="en-US" b="0" i="1" dirty="0">
                <a:latin typeface="Georgia" pitchFamily="18" charset="0"/>
                <a:ea typeface="ＭＳ Ｐゴシック" pitchFamily="34" charset="-128"/>
              </a:rPr>
              <a:t>ELPS Resource Supplement)</a:t>
            </a:r>
            <a:r>
              <a:rPr lang="en-US" b="0" dirty="0">
                <a:latin typeface="Georgia" pitchFamily="18" charset="0"/>
                <a:ea typeface="ＭＳ Ｐゴシック" pitchFamily="34" charset="-128"/>
              </a:rPr>
              <a:t>, walk them through</a:t>
            </a:r>
            <a:r>
              <a:rPr lang="en-US" b="0" baseline="0" dirty="0">
                <a:latin typeface="Georgia" pitchFamily="18" charset="0"/>
                <a:ea typeface="ＭＳ Ｐゴシック" pitchFamily="34" charset="-128"/>
              </a:rPr>
              <a:t> the subsections to see the connections between sections (a, b and c) to </a:t>
            </a:r>
            <a:r>
              <a:rPr lang="en-US" b="0" u="sng" baseline="0" dirty="0">
                <a:latin typeface="Georgia" pitchFamily="18" charset="0"/>
                <a:ea typeface="ＭＳ Ｐゴシック" pitchFamily="34" charset="-128"/>
              </a:rPr>
              <a:t>linguistically accommodate </a:t>
            </a:r>
            <a:r>
              <a:rPr lang="en-US" b="0" baseline="0" dirty="0">
                <a:latin typeface="Georgia" pitchFamily="18" charset="0"/>
                <a:ea typeface="ＭＳ Ｐゴシック" pitchFamily="34" charset="-128"/>
              </a:rPr>
              <a:t>instruction.</a:t>
            </a:r>
            <a:endParaRPr lang="en-US" b="0" dirty="0">
              <a:latin typeface="Georgia" pitchFamily="18" charset="0"/>
              <a:ea typeface="ＭＳ Ｐゴシック" pitchFamily="34" charset="-128"/>
            </a:endParaRPr>
          </a:p>
          <a:p>
            <a:pPr defTabSz="914261">
              <a:defRPr/>
            </a:pPr>
            <a:endParaRPr lang="en-US" b="1" dirty="0">
              <a:latin typeface="Georgia" pitchFamily="18" charset="0"/>
              <a:ea typeface="ＭＳ Ｐゴシック" pitchFamily="34" charset="-128"/>
            </a:endParaRPr>
          </a:p>
          <a:p>
            <a:pPr defTabSz="914261">
              <a:defRPr/>
            </a:pPr>
            <a:r>
              <a:rPr lang="en-US" b="1" baseline="0" dirty="0"/>
              <a:t>Supplementary materials </a:t>
            </a:r>
            <a:r>
              <a:rPr lang="en-US" b="0" baseline="0" dirty="0"/>
              <a:t> are used to</a:t>
            </a:r>
            <a:r>
              <a:rPr lang="en-US" baseline="0" dirty="0"/>
              <a:t> promote </a:t>
            </a:r>
            <a:r>
              <a:rPr lang="en-US" dirty="0"/>
              <a:t>to comprehension,</a:t>
            </a:r>
            <a:r>
              <a:rPr lang="en-US" baseline="0" dirty="0"/>
              <a:t> communicate content and support language development (examples- illustration charts, manipulatives, and realia.)</a:t>
            </a:r>
          </a:p>
          <a:p>
            <a:pPr defTabSz="914261">
              <a:defRPr/>
            </a:pPr>
            <a:r>
              <a:rPr lang="en-US" baseline="0" dirty="0"/>
              <a:t>Could give Elementary science matching cards or H.S. Science dice for water cycle. </a:t>
            </a:r>
          </a:p>
          <a:p>
            <a:pPr defTabSz="914261">
              <a:defRPr/>
            </a:pPr>
            <a:endParaRPr lang="en-US" b="1" baseline="0" dirty="0"/>
          </a:p>
          <a:p>
            <a:pPr defTabSz="914261">
              <a:defRPr/>
            </a:pPr>
            <a:r>
              <a:rPr lang="en-US" b="1" baseline="0" dirty="0"/>
              <a:t>Instructional delivery </a:t>
            </a:r>
            <a:r>
              <a:rPr lang="en-US" baseline="0" dirty="0"/>
              <a:t>is the way you choose to deliver the lesson. For example, before presenting new content a teacher might activate prior knowledge, identify misconceptions, review content, review word walls, identify cognates, model/demonstrate.</a:t>
            </a:r>
          </a:p>
          <a:p>
            <a:pPr defTabSz="914261">
              <a:defRPr/>
            </a:pPr>
            <a:endParaRPr lang="en-US" baseline="0" dirty="0"/>
          </a:p>
          <a:p>
            <a:pPr defTabSz="914261">
              <a:defRPr/>
            </a:pPr>
            <a:r>
              <a:rPr lang="en-US" b="1" baseline="0" dirty="0"/>
              <a:t>Processing activity</a:t>
            </a:r>
            <a:r>
              <a:rPr lang="en-US" baseline="0" dirty="0"/>
              <a:t>: </a:t>
            </a:r>
            <a:r>
              <a:rPr lang="en-US" b="1" baseline="0" dirty="0"/>
              <a:t>Think-Pare-Share= </a:t>
            </a:r>
            <a:r>
              <a:rPr lang="en-US" baseline="0" dirty="0"/>
              <a:t>Ask participants to provide examples of supplementary materials, instructional delivery and tasks based on their student’s level of language proficiency.</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20</a:t>
            </a:fld>
            <a:endParaRPr lang="en-US" dirty="0"/>
          </a:p>
        </p:txBody>
      </p:sp>
    </p:spTree>
    <p:extLst>
      <p:ext uri="{BB962C8B-B14F-4D97-AF65-F5344CB8AC3E}">
        <p14:creationId xmlns:p14="http://schemas.microsoft.com/office/powerpoint/2010/main" val="4014406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21</a:t>
            </a:fld>
            <a:endParaRPr lang="en-US" dirty="0"/>
          </a:p>
        </p:txBody>
      </p:sp>
    </p:spTree>
    <p:extLst>
      <p:ext uri="{BB962C8B-B14F-4D97-AF65-F5344CB8AC3E}">
        <p14:creationId xmlns:p14="http://schemas.microsoft.com/office/powerpoint/2010/main" val="1082391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274277">
              <a:buClr>
                <a:schemeClr val="accent2">
                  <a:lumMod val="75000"/>
                </a:schemeClr>
              </a:buClr>
              <a:buFontTx/>
              <a:buNone/>
              <a:defRPr/>
            </a:pPr>
            <a:r>
              <a:rPr lang="en-US" sz="1400" b="1" dirty="0">
                <a:ea typeface="ＭＳ Ｐゴシック" pitchFamily="34" charset="-128"/>
              </a:rPr>
              <a:t>Alignment Guide Instructional Tools:</a:t>
            </a:r>
            <a:endParaRPr lang="en-US" sz="1400" dirty="0">
              <a:ea typeface="ＭＳ Ｐゴシック" pitchFamily="34" charset="-128"/>
            </a:endParaRPr>
          </a:p>
          <a:p>
            <a:pPr indent="-274277">
              <a:buClr>
                <a:schemeClr val="accent2">
                  <a:lumMod val="75000"/>
                </a:schemeClr>
              </a:buClr>
              <a:buFontTx/>
              <a:buChar char="-"/>
              <a:defRPr/>
            </a:pPr>
            <a:r>
              <a:rPr lang="en-US" sz="1400" dirty="0">
                <a:ea typeface="ＭＳ Ｐゴシック" pitchFamily="34" charset="-128"/>
              </a:rPr>
              <a:t>ELPS Proficiency Level Descriptors</a:t>
            </a:r>
          </a:p>
          <a:p>
            <a:pPr indent="-274277">
              <a:buClr>
                <a:schemeClr val="accent2">
                  <a:lumMod val="75000"/>
                </a:schemeClr>
              </a:buClr>
              <a:buFontTx/>
              <a:buChar char="-"/>
              <a:defRPr/>
            </a:pPr>
            <a:r>
              <a:rPr lang="en-US" sz="1400" dirty="0">
                <a:ea typeface="ＭＳ Ｐゴシック" pitchFamily="34" charset="-128"/>
              </a:rPr>
              <a:t>Suggested teacher behavior for linguistic accommodations</a:t>
            </a:r>
          </a:p>
          <a:p>
            <a:pPr indent="-274277">
              <a:buClr>
                <a:schemeClr val="accent2">
                  <a:lumMod val="75000"/>
                </a:schemeClr>
              </a:buClr>
              <a:buFontTx/>
              <a:buChar char="-"/>
              <a:defRPr/>
            </a:pPr>
            <a:r>
              <a:rPr lang="en-US" sz="1400" dirty="0">
                <a:ea typeface="ＭＳ Ｐゴシック" pitchFamily="34" charset="-128"/>
              </a:rPr>
              <a:t>Suggested Performance-Based Activities</a:t>
            </a:r>
          </a:p>
          <a:p>
            <a:pPr indent="-274277">
              <a:buClr>
                <a:schemeClr val="accent2">
                  <a:lumMod val="75000"/>
                </a:schemeClr>
              </a:buClr>
              <a:buFontTx/>
              <a:buChar char="-"/>
              <a:defRPr/>
            </a:pPr>
            <a:endParaRPr lang="en-US" sz="1400" dirty="0">
              <a:latin typeface="Georgia" pitchFamily="18" charset="0"/>
              <a:ea typeface="ＭＳ Ｐゴシック" pitchFamily="34" charset="-128"/>
            </a:endParaRPr>
          </a:p>
          <a:p>
            <a:pPr indent="-274277">
              <a:buClr>
                <a:schemeClr val="accent2">
                  <a:lumMod val="75000"/>
                </a:schemeClr>
              </a:buClr>
              <a:defRPr/>
            </a:pPr>
            <a:r>
              <a:rPr lang="en-US" sz="1400" dirty="0">
                <a:latin typeface="Georgia" pitchFamily="18" charset="0"/>
                <a:ea typeface="ＭＳ Ｐゴシック" pitchFamily="34" charset="-128"/>
              </a:rPr>
              <a:t>The purpose of this instructional tool is to help you </a:t>
            </a:r>
            <a:r>
              <a:rPr lang="en-US" sz="1400" u="sng" dirty="0">
                <a:latin typeface="Georgia" pitchFamily="18" charset="0"/>
                <a:ea typeface="ＭＳ Ｐゴシック" pitchFamily="34" charset="-128"/>
              </a:rPr>
              <a:t>identify</a:t>
            </a:r>
            <a:r>
              <a:rPr lang="en-US" sz="1400" dirty="0">
                <a:latin typeface="Georgia" pitchFamily="18" charset="0"/>
                <a:ea typeface="ＭＳ Ｐゴシック" pitchFamily="34" charset="-128"/>
              </a:rPr>
              <a:t> the essential components for providing K-12</a:t>
            </a:r>
            <a:r>
              <a:rPr lang="en-US" sz="1400" baseline="30000" dirty="0">
                <a:latin typeface="Georgia" pitchFamily="18" charset="0"/>
                <a:ea typeface="ＭＳ Ｐゴシック" pitchFamily="34" charset="-128"/>
              </a:rPr>
              <a:t> </a:t>
            </a:r>
            <a:r>
              <a:rPr lang="en-US" sz="1400" dirty="0">
                <a:latin typeface="Georgia" pitchFamily="18" charset="0"/>
                <a:ea typeface="ＭＳ Ｐゴシック" pitchFamily="34" charset="-128"/>
              </a:rPr>
              <a:t> instruction </a:t>
            </a:r>
            <a:r>
              <a:rPr lang="en-US" sz="1400" u="sng" dirty="0">
                <a:latin typeface="Georgia" pitchFamily="18" charset="0"/>
                <a:ea typeface="ＭＳ Ｐゴシック" pitchFamily="34" charset="-128"/>
              </a:rPr>
              <a:t>based on the student’s linguistic needs</a:t>
            </a:r>
            <a:r>
              <a:rPr lang="en-US" sz="1400" dirty="0">
                <a:latin typeface="Georgia" pitchFamily="18" charset="0"/>
                <a:ea typeface="ＭＳ Ｐゴシック" pitchFamily="34" charset="-128"/>
              </a:rPr>
              <a:t>.  The consistent integration of the ELPS, the ELPS-TELPAS Proficiency descriptors (PLD’S), and the College and Career Readiness Standards (CCRS) are critical in lesson planning in order to include linguistic accommodations that will support the academic development of ELLs.</a:t>
            </a:r>
          </a:p>
          <a:p>
            <a:pPr eaLnBrk="1" hangingPunct="1">
              <a:spcBef>
                <a:spcPct val="0"/>
              </a:spcBef>
            </a:pPr>
            <a:endParaRPr lang="en-US" sz="1400" dirty="0">
              <a:latin typeface="Georgia"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22</a:t>
            </a:fld>
            <a:endParaRPr lang="en-US" dirty="0"/>
          </a:p>
        </p:txBody>
      </p:sp>
    </p:spTree>
    <p:extLst>
      <p:ext uri="{BB962C8B-B14F-4D97-AF65-F5344CB8AC3E}">
        <p14:creationId xmlns:p14="http://schemas.microsoft.com/office/powerpoint/2010/main" val="3003871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Pass out the ELPS LIAG</a:t>
            </a:r>
            <a:r>
              <a:rPr lang="en-US" b="1" baseline="0" dirty="0"/>
              <a:t> </a:t>
            </a:r>
            <a:r>
              <a:rPr lang="en-US" baseline="0" dirty="0"/>
              <a:t>and the </a:t>
            </a:r>
            <a:r>
              <a:rPr lang="en-US" b="1" i="1" baseline="0" dirty="0"/>
              <a:t>“ELPS Linguistic Instructional Alignment Guide worksheet”  </a:t>
            </a:r>
          </a:p>
          <a:p>
            <a:endParaRPr lang="en-US" b="1" i="1" baseline="0" dirty="0"/>
          </a:p>
          <a:p>
            <a:r>
              <a:rPr lang="en-US" b="1" i="1" baseline="0" dirty="0"/>
              <a:t>Processing Activity:</a:t>
            </a:r>
          </a:p>
          <a:p>
            <a:r>
              <a:rPr lang="en-US" b="0" i="0" baseline="0" dirty="0"/>
              <a:t>H</a:t>
            </a:r>
            <a:r>
              <a:rPr lang="en-US" baseline="0" dirty="0"/>
              <a:t>ave participants work with a partner to answer all 6 questions that appear on the Scavenger Hunt worksheet (10 min). Allow participants to find the items on the LIA Guide. The objective is for the participants to see the organization of the Guide.  </a:t>
            </a:r>
          </a:p>
          <a:p>
            <a:endParaRPr lang="en-US" baseline="0" dirty="0"/>
          </a:p>
          <a:p>
            <a:r>
              <a:rPr lang="en-US" baseline="0" dirty="0"/>
              <a:t>Participants will share their answers (Make sure all 6 questions are answered). </a:t>
            </a:r>
            <a:r>
              <a:rPr lang="en-US" b="1" baseline="0" dirty="0"/>
              <a:t>TRAINER DOES NOT PROVIDE THE ANSWERS TO THE QUESTIONS.  Tell the participants to pay attention and check their answers as the presentation progresses, because the questions will be answered throughout the presentation. </a:t>
            </a:r>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23</a:t>
            </a:fld>
            <a:endParaRPr lang="en-US" dirty="0"/>
          </a:p>
        </p:txBody>
      </p:sp>
    </p:spTree>
    <p:extLst>
      <p:ext uri="{BB962C8B-B14F-4D97-AF65-F5344CB8AC3E}">
        <p14:creationId xmlns:p14="http://schemas.microsoft.com/office/powerpoint/2010/main" val="2619930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Pass out the ELPS LIAG</a:t>
            </a:r>
            <a:r>
              <a:rPr lang="en-US" b="1" baseline="0" dirty="0"/>
              <a:t> </a:t>
            </a:r>
            <a:r>
              <a:rPr lang="en-US" baseline="0" dirty="0"/>
              <a:t>and the </a:t>
            </a:r>
            <a:r>
              <a:rPr lang="en-US" b="1" i="1" baseline="0" dirty="0"/>
              <a:t>“ELPS Linguistic Instructional Alignment Guide Scavenger Hunt worksheet.”  </a:t>
            </a:r>
            <a:r>
              <a:rPr lang="en-US" b="0" i="0" baseline="0" dirty="0"/>
              <a:t>H</a:t>
            </a:r>
            <a:r>
              <a:rPr lang="en-US" baseline="0" dirty="0"/>
              <a:t>ave participants work with a partner to answer all 6 questions that appear on the Scavenger Hunt worksheet (10 min). Allow participants to find the information on the LIA Guide. The objective is for the participants to see the organization of the Guide.  </a:t>
            </a:r>
          </a:p>
          <a:p>
            <a:endParaRPr lang="en-US" baseline="0" dirty="0"/>
          </a:p>
          <a:p>
            <a:pPr eaLnBrk="1" hangingPunct="1">
              <a:spcBef>
                <a:spcPct val="0"/>
              </a:spcBef>
              <a:buFont typeface="Arial" pitchFamily="34" charset="0"/>
              <a:buNone/>
            </a:pPr>
            <a:r>
              <a:rPr lang="en-US" sz="1200" b="1" dirty="0">
                <a:latin typeface="Georgia" pitchFamily="18" charset="0"/>
                <a:ea typeface="ＭＳ Ｐゴシック" pitchFamily="34" charset="-128"/>
              </a:rPr>
              <a:t>Processing Activity</a:t>
            </a:r>
            <a:r>
              <a:rPr lang="en-US" sz="1200" dirty="0">
                <a:latin typeface="Georgia" pitchFamily="18" charset="0"/>
                <a:ea typeface="ＭＳ Ｐゴシック" pitchFamily="34" charset="-128"/>
              </a:rPr>
              <a:t>: </a:t>
            </a:r>
          </a:p>
          <a:p>
            <a:pPr eaLnBrk="1" hangingPunct="1">
              <a:spcBef>
                <a:spcPct val="0"/>
              </a:spcBef>
              <a:buFont typeface="Arial" pitchFamily="34" charset="0"/>
              <a:buChar char="•"/>
            </a:pPr>
            <a:r>
              <a:rPr lang="en-US" sz="1200" dirty="0">
                <a:latin typeface="Georgia" pitchFamily="18" charset="0"/>
                <a:ea typeface="ＭＳ Ｐゴシック" pitchFamily="34" charset="-128"/>
              </a:rPr>
              <a:t>Participants will engage in a Scavenger Hunt where they identify the following components: ELPS, PLDs, Linguistic Accommodations (Suggested Teacher Behaviors), and CCRS throughout the ELPS LIA Guide. </a:t>
            </a:r>
          </a:p>
          <a:p>
            <a:pPr eaLnBrk="1" hangingPunct="1">
              <a:spcBef>
                <a:spcPct val="0"/>
              </a:spcBef>
              <a:buFont typeface="Arial" pitchFamily="34" charset="0"/>
              <a:buChar char="•"/>
            </a:pPr>
            <a:r>
              <a:rPr lang="en-US" sz="1200" dirty="0">
                <a:latin typeface="Georgia" pitchFamily="18" charset="0"/>
                <a:ea typeface="ＭＳ Ｐゴシック" pitchFamily="34" charset="-128"/>
              </a:rPr>
              <a:t>Participants will share their responses.</a:t>
            </a:r>
          </a:p>
          <a:p>
            <a:pPr eaLnBrk="1" hangingPunct="1">
              <a:spcBef>
                <a:spcPct val="0"/>
              </a:spcBef>
              <a:buFont typeface="Arial" pitchFamily="34" charset="0"/>
              <a:buChar char="•"/>
            </a:pPr>
            <a:r>
              <a:rPr lang="en-US" sz="1200" dirty="0">
                <a:latin typeface="Georgia" pitchFamily="18" charset="0"/>
                <a:ea typeface="ＭＳ Ｐゴシック" pitchFamily="34" charset="-128"/>
              </a:rPr>
              <a:t>Review the Guide’s layout with the participants.</a:t>
            </a:r>
          </a:p>
          <a:p>
            <a:pPr eaLnBrk="1" hangingPunct="1">
              <a:spcBef>
                <a:spcPct val="0"/>
              </a:spcBef>
            </a:pPr>
            <a:endParaRPr lang="en-US" dirty="0">
              <a:latin typeface="Verdana" pitchFamily="34" charset="0"/>
              <a:ea typeface="ＭＳ Ｐゴシック" pitchFamily="34" charset="-128"/>
            </a:endParaRPr>
          </a:p>
          <a:p>
            <a:r>
              <a:rPr lang="en-US" baseline="0" dirty="0"/>
              <a:t>Participants will share their answers (Make sure all 6 questions are answered). </a:t>
            </a:r>
            <a:r>
              <a:rPr lang="en-US" b="1" baseline="0" dirty="0"/>
              <a:t>TRAINER DOES NOT PROVIDE THE ANSWERS TO THE QUESTIONS.  Tell the participants to pay attention and check their answers as the presentation progresses, because the questions will be answered throughout the presentation. </a:t>
            </a:r>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24</a:t>
            </a:fld>
            <a:endParaRPr lang="en-US" dirty="0"/>
          </a:p>
        </p:txBody>
      </p:sp>
    </p:spTree>
    <p:extLst>
      <p:ext uri="{BB962C8B-B14F-4D97-AF65-F5344CB8AC3E}">
        <p14:creationId xmlns:p14="http://schemas.microsoft.com/office/powerpoint/2010/main" val="1296832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spcBef>
                <a:spcPct val="0"/>
              </a:spcBef>
            </a:pPr>
            <a:r>
              <a:rPr lang="en-US" sz="1400" dirty="0">
                <a:latin typeface="Georgia" pitchFamily="18" charset="0"/>
                <a:ea typeface="ＭＳ Ｐゴシック" pitchFamily="34" charset="-128"/>
              </a:rPr>
              <a:t>Reference the inside cover which includes a description of the instructional tool, as well as the 4 color-coded sections of the linguistic domains.  Participants will scan the arrangements of the aligned components. Point out the format of the PLD’s, ELPS, CCRS, and the Suggested teacher behaviors (linguistic accommodations) as the format will be the same for all language domains.</a:t>
            </a:r>
          </a:p>
          <a:p>
            <a:pPr eaLnBrk="1" hangingPunct="1">
              <a:spcBef>
                <a:spcPct val="0"/>
              </a:spcBef>
            </a:pPr>
            <a:endParaRPr lang="en-US" sz="1400" dirty="0">
              <a:latin typeface="Georgia" pitchFamily="18" charset="0"/>
              <a:ea typeface="ＭＳ Ｐゴシック" pitchFamily="34" charset="-128"/>
            </a:endParaRPr>
          </a:p>
          <a:p>
            <a:pPr eaLnBrk="1" hangingPunct="1">
              <a:spcBef>
                <a:spcPct val="0"/>
              </a:spcBef>
            </a:pPr>
            <a:r>
              <a:rPr lang="en-US" sz="1400" dirty="0">
                <a:latin typeface="Georgia" pitchFamily="18" charset="0"/>
                <a:ea typeface="ＭＳ Ｐゴシック" pitchFamily="34" charset="-128"/>
              </a:rPr>
              <a:t> Reference the K-1</a:t>
            </a:r>
            <a:r>
              <a:rPr lang="en-US" sz="1400" baseline="30000" dirty="0">
                <a:latin typeface="Georgia" pitchFamily="18" charset="0"/>
                <a:ea typeface="ＭＳ Ｐゴシック" pitchFamily="34" charset="-128"/>
              </a:rPr>
              <a:t>st</a:t>
            </a:r>
            <a:r>
              <a:rPr lang="en-US" sz="1400" dirty="0">
                <a:latin typeface="Georgia" pitchFamily="18" charset="0"/>
                <a:ea typeface="ＭＳ Ｐゴシック" pitchFamily="34" charset="-128"/>
              </a:rPr>
              <a:t> grade-level clusters for Reading and Writing. Allow participants to scan de K-1</a:t>
            </a:r>
            <a:r>
              <a:rPr lang="en-US" sz="1400" baseline="30000" dirty="0">
                <a:latin typeface="Georgia" pitchFamily="18" charset="0"/>
                <a:ea typeface="ＭＳ Ｐゴシック" pitchFamily="34" charset="-128"/>
              </a:rPr>
              <a:t>st</a:t>
            </a:r>
            <a:r>
              <a:rPr lang="en-US" sz="1400" dirty="0">
                <a:latin typeface="Georgia" pitchFamily="18" charset="0"/>
                <a:ea typeface="ＭＳ Ｐゴシック" pitchFamily="34" charset="-128"/>
              </a:rPr>
              <a:t>  and 2</a:t>
            </a:r>
            <a:r>
              <a:rPr lang="en-US" sz="1400" baseline="30000" dirty="0">
                <a:latin typeface="Georgia" pitchFamily="18" charset="0"/>
                <a:ea typeface="ＭＳ Ｐゴシック" pitchFamily="34" charset="-128"/>
              </a:rPr>
              <a:t>nd</a:t>
            </a:r>
            <a:r>
              <a:rPr lang="en-US" sz="1400" dirty="0">
                <a:latin typeface="Georgia" pitchFamily="18" charset="0"/>
                <a:ea typeface="ＭＳ Ｐゴシック" pitchFamily="34" charset="-128"/>
              </a:rPr>
              <a:t>-12</a:t>
            </a:r>
            <a:r>
              <a:rPr lang="en-US" sz="1400" baseline="30000" dirty="0">
                <a:latin typeface="Georgia" pitchFamily="18" charset="0"/>
                <a:ea typeface="ＭＳ Ｐゴシック" pitchFamily="34" charset="-128"/>
              </a:rPr>
              <a:t>th</a:t>
            </a:r>
            <a:r>
              <a:rPr lang="en-US" sz="1400" dirty="0">
                <a:latin typeface="Georgia" pitchFamily="18" charset="0"/>
                <a:ea typeface="ＭＳ Ｐゴシック" pitchFamily="34" charset="-128"/>
              </a:rPr>
              <a:t> PLD’s to see how they are both developmentally and grade level appropriate.</a:t>
            </a:r>
          </a:p>
          <a:p>
            <a:pPr eaLnBrk="1" hangingPunct="1">
              <a:spcBef>
                <a:spcPct val="0"/>
              </a:spcBef>
            </a:pPr>
            <a:endParaRPr lang="en-US" sz="1400" dirty="0">
              <a:latin typeface="Georgia" pitchFamily="18" charset="0"/>
              <a:ea typeface="ＭＳ Ｐゴシック" pitchFamily="34" charset="-128"/>
            </a:endParaRPr>
          </a:p>
          <a:p>
            <a:pPr eaLnBrk="1" hangingPunct="1">
              <a:spcBef>
                <a:spcPct val="0"/>
              </a:spcBef>
            </a:pPr>
            <a:r>
              <a:rPr lang="en-US" sz="1400" b="1" dirty="0">
                <a:latin typeface="Georgia" pitchFamily="18" charset="0"/>
                <a:ea typeface="ＭＳ Ｐゴシック" pitchFamily="34" charset="-128"/>
              </a:rPr>
              <a:t>Activity:</a:t>
            </a:r>
          </a:p>
          <a:p>
            <a:pPr eaLnBrk="1" hangingPunct="1">
              <a:spcBef>
                <a:spcPct val="0"/>
              </a:spcBef>
            </a:pPr>
            <a:r>
              <a:rPr lang="en-US" sz="1400" dirty="0">
                <a:latin typeface="Georgia" pitchFamily="18" charset="0"/>
                <a:ea typeface="ＭＳ Ｐゴシック" pitchFamily="34" charset="-128"/>
              </a:rPr>
              <a:t>Participants will work in pairs</a:t>
            </a:r>
            <a:r>
              <a:rPr lang="en-US" sz="1400" baseline="0" dirty="0">
                <a:latin typeface="Georgia" pitchFamily="18" charset="0"/>
                <a:ea typeface="ＭＳ Ｐゴシック" pitchFamily="34" charset="-128"/>
              </a:rPr>
              <a:t> to </a:t>
            </a:r>
            <a:r>
              <a:rPr lang="en-US" sz="1400" dirty="0">
                <a:latin typeface="Georgia" pitchFamily="18" charset="0"/>
                <a:ea typeface="ＭＳ Ｐゴシック" pitchFamily="34" charset="-128"/>
              </a:rPr>
              <a:t>discuss the similarities and differences between the K-1</a:t>
            </a:r>
            <a:r>
              <a:rPr lang="en-US" sz="1400" baseline="30000" dirty="0">
                <a:latin typeface="Georgia" pitchFamily="18" charset="0"/>
                <a:ea typeface="ＭＳ Ｐゴシック" pitchFamily="34" charset="-128"/>
              </a:rPr>
              <a:t>st</a:t>
            </a:r>
            <a:r>
              <a:rPr lang="en-US" sz="1400" dirty="0">
                <a:latin typeface="Georgia" pitchFamily="18" charset="0"/>
                <a:ea typeface="ＭＳ Ｐゴシック" pitchFamily="34" charset="-128"/>
              </a:rPr>
              <a:t> and 2</a:t>
            </a:r>
            <a:r>
              <a:rPr lang="en-US" sz="1400" baseline="30000" dirty="0">
                <a:latin typeface="Georgia" pitchFamily="18" charset="0"/>
                <a:ea typeface="ＭＳ Ｐゴシック" pitchFamily="34" charset="-128"/>
              </a:rPr>
              <a:t>nd</a:t>
            </a:r>
            <a:r>
              <a:rPr lang="en-US" sz="1400" dirty="0">
                <a:latin typeface="Georgia" pitchFamily="18" charset="0"/>
                <a:ea typeface="ＭＳ Ｐゴシック" pitchFamily="34" charset="-128"/>
              </a:rPr>
              <a:t>-12</a:t>
            </a:r>
            <a:r>
              <a:rPr lang="en-US" sz="1400" baseline="30000" dirty="0">
                <a:latin typeface="Georgia" pitchFamily="18" charset="0"/>
                <a:ea typeface="ＭＳ Ｐゴシック" pitchFamily="34" charset="-128"/>
              </a:rPr>
              <a:t>th</a:t>
            </a:r>
            <a:r>
              <a:rPr lang="en-US" sz="1400" dirty="0">
                <a:latin typeface="Georgia" pitchFamily="18" charset="0"/>
                <a:ea typeface="ＭＳ Ｐゴシック" pitchFamily="34" charset="-128"/>
              </a:rPr>
              <a:t> grade Reading and Writing PLD’s they will identify.</a:t>
            </a:r>
          </a:p>
          <a:p>
            <a:pPr eaLnBrk="1" hangingPunct="1">
              <a:spcBef>
                <a:spcPct val="0"/>
              </a:spcBef>
            </a:pPr>
            <a:endParaRPr lang="en-US" sz="1400" dirty="0">
              <a:latin typeface="Georgia" pitchFamily="18" charset="0"/>
              <a:ea typeface="ＭＳ Ｐゴシック" pitchFamily="34" charset="-128"/>
            </a:endParaRPr>
          </a:p>
          <a:p>
            <a:pPr eaLnBrk="1" hangingPunct="1">
              <a:spcBef>
                <a:spcPct val="0"/>
              </a:spcBef>
            </a:pPr>
            <a:r>
              <a:rPr lang="en-US" sz="1400" dirty="0">
                <a:latin typeface="Georgia" pitchFamily="18" charset="0"/>
                <a:ea typeface="ＭＳ Ｐゴシック" pitchFamily="34" charset="-128"/>
              </a:rPr>
              <a:t>Participant sentence stems:</a:t>
            </a:r>
          </a:p>
          <a:p>
            <a:pPr eaLnBrk="1" hangingPunct="1">
              <a:spcBef>
                <a:spcPct val="0"/>
              </a:spcBef>
            </a:pPr>
            <a:r>
              <a:rPr lang="en-US" sz="1400" b="1" i="1" dirty="0">
                <a:latin typeface="Calibri" pitchFamily="34" charset="0"/>
                <a:ea typeface="ＭＳ Ｐゴシック" pitchFamily="34" charset="-128"/>
              </a:rPr>
              <a:t>“One similarity I noticed between the K-1</a:t>
            </a:r>
            <a:r>
              <a:rPr lang="en-US" sz="1400" b="1" i="1" baseline="30000" dirty="0">
                <a:latin typeface="Calibri" pitchFamily="34" charset="0"/>
                <a:ea typeface="ＭＳ Ｐゴシック" pitchFamily="34" charset="-128"/>
              </a:rPr>
              <a:t>st</a:t>
            </a:r>
            <a:r>
              <a:rPr lang="en-US" sz="1400" b="1" i="1" dirty="0">
                <a:latin typeface="Calibri" pitchFamily="34" charset="0"/>
                <a:ea typeface="ＭＳ Ｐゴシック" pitchFamily="34" charset="-128"/>
              </a:rPr>
              <a:t> and 2</a:t>
            </a:r>
            <a:r>
              <a:rPr lang="en-US" sz="1400" b="1" i="1" baseline="30000" dirty="0">
                <a:latin typeface="Calibri" pitchFamily="34" charset="0"/>
                <a:ea typeface="ＭＳ Ｐゴシック" pitchFamily="34" charset="-128"/>
              </a:rPr>
              <a:t>nd</a:t>
            </a:r>
            <a:r>
              <a:rPr lang="en-US" sz="1400" b="1" i="1" dirty="0">
                <a:latin typeface="Calibri" pitchFamily="34" charset="0"/>
                <a:ea typeface="ＭＳ Ｐゴシック" pitchFamily="34" charset="-128"/>
              </a:rPr>
              <a:t>-12</a:t>
            </a:r>
            <a:r>
              <a:rPr lang="en-US" sz="1400" b="1" i="1" baseline="30000" dirty="0">
                <a:latin typeface="Calibri" pitchFamily="34" charset="0"/>
                <a:ea typeface="ＭＳ Ｐゴシック" pitchFamily="34" charset="-128"/>
              </a:rPr>
              <a:t>th</a:t>
            </a:r>
            <a:r>
              <a:rPr lang="en-US" sz="1400" b="1" i="1" dirty="0">
                <a:latin typeface="Calibri" pitchFamily="34" charset="0"/>
                <a:ea typeface="ＭＳ Ｐゴシック" pitchFamily="34" charset="-128"/>
              </a:rPr>
              <a:t> Reading PLD’s is...”</a:t>
            </a:r>
          </a:p>
          <a:p>
            <a:pPr eaLnBrk="1" hangingPunct="1">
              <a:spcBef>
                <a:spcPct val="0"/>
              </a:spcBef>
            </a:pPr>
            <a:r>
              <a:rPr lang="en-US" sz="1400" b="1" i="1" dirty="0">
                <a:latin typeface="Calibri" pitchFamily="34" charset="0"/>
                <a:ea typeface="ＭＳ Ｐゴシック" pitchFamily="34" charset="-128"/>
              </a:rPr>
              <a:t>“One difference I noticed between the K-1</a:t>
            </a:r>
            <a:r>
              <a:rPr lang="en-US" sz="1400" b="1" i="1" baseline="30000" dirty="0">
                <a:latin typeface="Calibri" pitchFamily="34" charset="0"/>
                <a:ea typeface="ＭＳ Ｐゴシック" pitchFamily="34" charset="-128"/>
              </a:rPr>
              <a:t>st</a:t>
            </a:r>
            <a:r>
              <a:rPr lang="en-US" sz="1400" b="1" i="1" dirty="0">
                <a:latin typeface="Calibri" pitchFamily="34" charset="0"/>
                <a:ea typeface="ＭＳ Ｐゴシック" pitchFamily="34" charset="-128"/>
              </a:rPr>
              <a:t> and 2</a:t>
            </a:r>
            <a:r>
              <a:rPr lang="en-US" sz="1400" b="1" i="1" baseline="30000" dirty="0">
                <a:latin typeface="Calibri" pitchFamily="34" charset="0"/>
                <a:ea typeface="ＭＳ Ｐゴシック" pitchFamily="34" charset="-128"/>
              </a:rPr>
              <a:t>nd</a:t>
            </a:r>
            <a:r>
              <a:rPr lang="en-US" sz="1400" b="1" i="1" dirty="0">
                <a:latin typeface="Calibri" pitchFamily="34" charset="0"/>
                <a:ea typeface="ＭＳ Ｐゴシック" pitchFamily="34" charset="-128"/>
              </a:rPr>
              <a:t>-12</a:t>
            </a:r>
            <a:r>
              <a:rPr lang="en-US" sz="1400" b="1" i="1" baseline="30000" dirty="0">
                <a:latin typeface="Calibri" pitchFamily="34" charset="0"/>
                <a:ea typeface="ＭＳ Ｐゴシック" pitchFamily="34" charset="-128"/>
              </a:rPr>
              <a:t>th</a:t>
            </a:r>
            <a:r>
              <a:rPr lang="en-US" sz="1400" b="1" i="1" dirty="0">
                <a:latin typeface="Calibri" pitchFamily="34" charset="0"/>
                <a:ea typeface="ＭＳ Ｐゴシック" pitchFamily="34" charset="-128"/>
              </a:rPr>
              <a:t> Reading PLD’s is...”</a:t>
            </a:r>
          </a:p>
          <a:p>
            <a:pPr eaLnBrk="1" hangingPunct="1">
              <a:spcBef>
                <a:spcPct val="0"/>
              </a:spcBef>
            </a:pPr>
            <a:r>
              <a:rPr lang="en-US" sz="1400" b="1" i="1" dirty="0">
                <a:latin typeface="Calibri" pitchFamily="34" charset="0"/>
                <a:ea typeface="ＭＳ Ｐゴシック" pitchFamily="34" charset="-128"/>
              </a:rPr>
              <a:t>“One similarity I noticed between the K-1</a:t>
            </a:r>
            <a:r>
              <a:rPr lang="en-US" sz="1400" b="1" i="1" baseline="30000" dirty="0">
                <a:latin typeface="Calibri" pitchFamily="34" charset="0"/>
                <a:ea typeface="ＭＳ Ｐゴシック" pitchFamily="34" charset="-128"/>
              </a:rPr>
              <a:t>st</a:t>
            </a:r>
            <a:r>
              <a:rPr lang="en-US" sz="1400" b="1" i="1" dirty="0">
                <a:latin typeface="Calibri" pitchFamily="34" charset="0"/>
                <a:ea typeface="ＭＳ Ｐゴシック" pitchFamily="34" charset="-128"/>
              </a:rPr>
              <a:t> and 2</a:t>
            </a:r>
            <a:r>
              <a:rPr lang="en-US" sz="1400" b="1" i="1" baseline="30000" dirty="0">
                <a:latin typeface="Calibri" pitchFamily="34" charset="0"/>
                <a:ea typeface="ＭＳ Ｐゴシック" pitchFamily="34" charset="-128"/>
              </a:rPr>
              <a:t>nd</a:t>
            </a:r>
            <a:r>
              <a:rPr lang="en-US" sz="1400" b="1" i="1" dirty="0">
                <a:latin typeface="Calibri" pitchFamily="34" charset="0"/>
                <a:ea typeface="ＭＳ Ｐゴシック" pitchFamily="34" charset="-128"/>
              </a:rPr>
              <a:t>-12</a:t>
            </a:r>
            <a:r>
              <a:rPr lang="en-US" sz="1400" b="1" i="1" baseline="30000" dirty="0">
                <a:latin typeface="Calibri" pitchFamily="34" charset="0"/>
                <a:ea typeface="ＭＳ Ｐゴシック" pitchFamily="34" charset="-128"/>
              </a:rPr>
              <a:t>th</a:t>
            </a:r>
            <a:r>
              <a:rPr lang="en-US" sz="1400" b="1" i="1" dirty="0">
                <a:latin typeface="Calibri" pitchFamily="34" charset="0"/>
                <a:ea typeface="ＭＳ Ｐゴシック" pitchFamily="34" charset="-128"/>
              </a:rPr>
              <a:t> Writing PLD’s is...”</a:t>
            </a:r>
          </a:p>
          <a:p>
            <a:pPr defTabSz="914257">
              <a:spcBef>
                <a:spcPct val="0"/>
              </a:spcBef>
              <a:defRPr/>
            </a:pPr>
            <a:r>
              <a:rPr lang="en-US" sz="1400" b="1" i="1" dirty="0">
                <a:latin typeface="Calibri" pitchFamily="34" charset="0"/>
                <a:ea typeface="ＭＳ Ｐゴシック" pitchFamily="34" charset="-128"/>
              </a:rPr>
              <a:t>“One difference I noticed between the K-1</a:t>
            </a:r>
            <a:r>
              <a:rPr lang="en-US" sz="1400" b="1" i="1" baseline="30000" dirty="0">
                <a:latin typeface="Calibri" pitchFamily="34" charset="0"/>
                <a:ea typeface="ＭＳ Ｐゴシック" pitchFamily="34" charset="-128"/>
              </a:rPr>
              <a:t>st</a:t>
            </a:r>
            <a:r>
              <a:rPr lang="en-US" sz="1400" b="1" i="1" dirty="0">
                <a:latin typeface="Calibri" pitchFamily="34" charset="0"/>
                <a:ea typeface="ＭＳ Ｐゴシック" pitchFamily="34" charset="-128"/>
              </a:rPr>
              <a:t> and 2</a:t>
            </a:r>
            <a:r>
              <a:rPr lang="en-US" sz="1400" b="1" i="1" baseline="30000" dirty="0">
                <a:latin typeface="Calibri" pitchFamily="34" charset="0"/>
                <a:ea typeface="ＭＳ Ｐゴシック" pitchFamily="34" charset="-128"/>
              </a:rPr>
              <a:t>nd</a:t>
            </a:r>
            <a:r>
              <a:rPr lang="en-US" sz="1400" b="1" i="1" dirty="0">
                <a:latin typeface="Calibri" pitchFamily="34" charset="0"/>
                <a:ea typeface="ＭＳ Ｐゴシック" pitchFamily="34" charset="-128"/>
              </a:rPr>
              <a:t>-12</a:t>
            </a:r>
            <a:r>
              <a:rPr lang="en-US" sz="1400" b="1" i="1" baseline="30000" dirty="0">
                <a:latin typeface="Calibri" pitchFamily="34" charset="0"/>
                <a:ea typeface="ＭＳ Ｐゴシック" pitchFamily="34" charset="-128"/>
              </a:rPr>
              <a:t>th</a:t>
            </a:r>
            <a:r>
              <a:rPr lang="en-US" sz="1400" b="1" i="1" dirty="0">
                <a:latin typeface="Calibri" pitchFamily="34" charset="0"/>
                <a:ea typeface="ＭＳ Ｐゴシック" pitchFamily="34" charset="-128"/>
              </a:rPr>
              <a:t> Writing PLD’s is...”</a:t>
            </a:r>
          </a:p>
          <a:p>
            <a:pPr eaLnBrk="1" hangingPunct="1">
              <a:spcBef>
                <a:spcPct val="0"/>
              </a:spcBef>
            </a:pPr>
            <a:endParaRPr lang="en-US" sz="1400" dirty="0">
              <a:latin typeface="Georgia" pitchFamily="18" charset="0"/>
              <a:ea typeface="ＭＳ Ｐゴシック" pitchFamily="34" charset="-128"/>
            </a:endParaRPr>
          </a:p>
          <a:p>
            <a:pPr eaLnBrk="1" hangingPunct="1">
              <a:spcBef>
                <a:spcPct val="0"/>
              </a:spcBef>
            </a:pPr>
            <a:endParaRPr lang="en-US" sz="1400" dirty="0">
              <a:latin typeface="Georgia"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25</a:t>
            </a:fld>
            <a:endParaRPr lang="en-US" dirty="0"/>
          </a:p>
        </p:txBody>
      </p:sp>
    </p:spTree>
    <p:extLst>
      <p:ext uri="{BB962C8B-B14F-4D97-AF65-F5344CB8AC3E}">
        <p14:creationId xmlns:p14="http://schemas.microsoft.com/office/powerpoint/2010/main" val="95762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400" b="1" dirty="0">
                <a:latin typeface="Georgia" pitchFamily="18" charset="0"/>
                <a:ea typeface="ＭＳ Ｐゴシック" pitchFamily="34" charset="-128"/>
              </a:rPr>
              <a:t>Activity:</a:t>
            </a:r>
          </a:p>
          <a:p>
            <a:pPr eaLnBrk="1" hangingPunct="1">
              <a:spcBef>
                <a:spcPct val="0"/>
              </a:spcBef>
            </a:pPr>
            <a:r>
              <a:rPr lang="en-US" sz="1400" dirty="0">
                <a:latin typeface="Georgia" pitchFamily="18" charset="0"/>
                <a:ea typeface="ＭＳ Ｐゴシック" pitchFamily="34" charset="-128"/>
              </a:rPr>
              <a:t>Participants will create a graphic organizer</a:t>
            </a:r>
            <a:r>
              <a:rPr lang="en-US" sz="1400" baseline="0" dirty="0">
                <a:latin typeface="Georgia" pitchFamily="18" charset="0"/>
                <a:ea typeface="ＭＳ Ｐゴシック" pitchFamily="34" charset="-128"/>
              </a:rPr>
              <a:t> to </a:t>
            </a:r>
            <a:r>
              <a:rPr lang="en-US" sz="1400" dirty="0">
                <a:latin typeface="Georgia" pitchFamily="18" charset="0"/>
                <a:ea typeface="ＭＳ Ｐゴシック" pitchFamily="34" charset="-128"/>
              </a:rPr>
              <a:t>discuss the similarities and differences between the K-1</a:t>
            </a:r>
            <a:r>
              <a:rPr lang="en-US" sz="1400" baseline="30000" dirty="0">
                <a:latin typeface="Georgia" pitchFamily="18" charset="0"/>
                <a:ea typeface="ＭＳ Ｐゴシック" pitchFamily="34" charset="-128"/>
              </a:rPr>
              <a:t>st</a:t>
            </a:r>
            <a:r>
              <a:rPr lang="en-US" sz="1400" dirty="0">
                <a:latin typeface="Georgia" pitchFamily="18" charset="0"/>
                <a:ea typeface="ＭＳ Ｐゴシック" pitchFamily="34" charset="-128"/>
              </a:rPr>
              <a:t> and 2</a:t>
            </a:r>
            <a:r>
              <a:rPr lang="en-US" sz="1400" baseline="30000" dirty="0">
                <a:latin typeface="Georgia" pitchFamily="18" charset="0"/>
                <a:ea typeface="ＭＳ Ｐゴシック" pitchFamily="34" charset="-128"/>
              </a:rPr>
              <a:t>nd</a:t>
            </a:r>
            <a:r>
              <a:rPr lang="en-US" sz="1400" dirty="0">
                <a:latin typeface="Georgia" pitchFamily="18" charset="0"/>
                <a:ea typeface="ＭＳ Ｐゴシック" pitchFamily="34" charset="-128"/>
              </a:rPr>
              <a:t>-12</a:t>
            </a:r>
            <a:r>
              <a:rPr lang="en-US" sz="1400" baseline="30000" dirty="0">
                <a:latin typeface="Georgia" pitchFamily="18" charset="0"/>
                <a:ea typeface="ＭＳ Ｐゴシック" pitchFamily="34" charset="-128"/>
              </a:rPr>
              <a:t>th</a:t>
            </a:r>
            <a:r>
              <a:rPr lang="en-US" sz="1400" dirty="0">
                <a:latin typeface="Georgia" pitchFamily="18" charset="0"/>
                <a:ea typeface="ＭＳ Ｐゴシック" pitchFamily="34" charset="-128"/>
              </a:rPr>
              <a:t> grade Reading and Writing PLD’s (Example: </a:t>
            </a:r>
            <a:r>
              <a:rPr lang="en-US" sz="1400" b="1" dirty="0">
                <a:latin typeface="Georgia" pitchFamily="18" charset="0"/>
                <a:ea typeface="ＭＳ Ｐゴシック" pitchFamily="34" charset="-128"/>
              </a:rPr>
              <a:t>Venn Diagram,</a:t>
            </a:r>
            <a:r>
              <a:rPr lang="en-US" sz="1400" b="1" baseline="0" dirty="0">
                <a:latin typeface="Georgia" pitchFamily="18" charset="0"/>
                <a:ea typeface="ＭＳ Ｐゴシック" pitchFamily="34" charset="-128"/>
              </a:rPr>
              <a:t> T-Chart, etc</a:t>
            </a:r>
            <a:r>
              <a:rPr lang="en-US" sz="1400" b="1" dirty="0">
                <a:latin typeface="Georgia" pitchFamily="18" charset="0"/>
                <a:ea typeface="ＭＳ Ｐゴシック" pitchFamily="34" charset="-128"/>
              </a:rPr>
              <a:t>).</a:t>
            </a:r>
          </a:p>
          <a:p>
            <a:pPr eaLnBrk="1" hangingPunct="1">
              <a:spcBef>
                <a:spcPct val="0"/>
              </a:spcBef>
            </a:pPr>
            <a:endParaRPr lang="en-US" sz="1400" dirty="0">
              <a:latin typeface="Georgia" pitchFamily="18" charset="0"/>
              <a:ea typeface="ＭＳ Ｐゴシック" pitchFamily="34" charset="-128"/>
            </a:endParaRPr>
          </a:p>
          <a:p>
            <a:pPr eaLnBrk="1" hangingPunct="1">
              <a:spcBef>
                <a:spcPct val="0"/>
              </a:spcBef>
            </a:pPr>
            <a:endParaRPr lang="en-US" sz="1400" b="1" i="1" dirty="0">
              <a:latin typeface="Calibri" pitchFamily="34" charset="0"/>
              <a:ea typeface="ＭＳ Ｐゴシック" pitchFamily="34" charset="-128"/>
            </a:endParaRPr>
          </a:p>
          <a:p>
            <a:pPr eaLnBrk="1" hangingPunct="1">
              <a:spcBef>
                <a:spcPct val="0"/>
              </a:spcBef>
            </a:pPr>
            <a:endParaRPr lang="en-US" sz="1400" dirty="0">
              <a:latin typeface="Georgia" pitchFamily="18" charset="0"/>
              <a:ea typeface="ＭＳ Ｐゴシック" pitchFamily="34" charset="-128"/>
            </a:endParaRPr>
          </a:p>
          <a:p>
            <a:pPr eaLnBrk="1" hangingPunct="1">
              <a:spcBef>
                <a:spcPct val="0"/>
              </a:spcBef>
            </a:pPr>
            <a:endParaRPr lang="en-US" sz="1400" dirty="0">
              <a:latin typeface="Georgia"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26</a:t>
            </a:fld>
            <a:endParaRPr lang="en-US" dirty="0"/>
          </a:p>
        </p:txBody>
      </p:sp>
    </p:spTree>
    <p:extLst>
      <p:ext uri="{BB962C8B-B14F-4D97-AF65-F5344CB8AC3E}">
        <p14:creationId xmlns:p14="http://schemas.microsoft.com/office/powerpoint/2010/main" val="1047269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monitoring and adjusting of instruction is critical for the success of ELLs.</a:t>
            </a:r>
          </a:p>
          <a:p>
            <a:r>
              <a:rPr lang="en-US" dirty="0"/>
              <a:t>Teachers should be consistently</a:t>
            </a:r>
            <a:r>
              <a:rPr lang="en-US" baseline="0" dirty="0"/>
              <a:t> checking for progress since the goal is to have students move across the language continuum.</a:t>
            </a:r>
          </a:p>
          <a:p>
            <a:endParaRPr lang="en-US" baseline="0" dirty="0"/>
          </a:p>
          <a:p>
            <a:r>
              <a:rPr lang="en-US" b="1" baseline="0" dirty="0"/>
              <a:t>Say: </a:t>
            </a:r>
            <a:r>
              <a:rPr lang="en-US" baseline="0" dirty="0"/>
              <a:t>“The benefit of this laminated tool(LIAG booklet) is that it provides a means for allowing teachers to move students along the Proficiency as they progress through language levels”.</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27</a:t>
            </a:fld>
            <a:endParaRPr lang="en-US" dirty="0"/>
          </a:p>
        </p:txBody>
      </p:sp>
    </p:spTree>
    <p:extLst>
      <p:ext uri="{BB962C8B-B14F-4D97-AF65-F5344CB8AC3E}">
        <p14:creationId xmlns:p14="http://schemas.microsoft.com/office/powerpoint/2010/main" val="413634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Proficiency levels may also vary within language domain.  For example, you may have a student displaying</a:t>
            </a:r>
            <a:r>
              <a:rPr lang="en-US" baseline="0" dirty="0"/>
              <a:t> Advanced characteristics in Listening, while their Writing displays an intermediate level of proficiency. </a:t>
            </a:r>
          </a:p>
          <a:p>
            <a:endParaRPr lang="en-US" baseline="0" dirty="0"/>
          </a:p>
          <a:p>
            <a:r>
              <a:rPr lang="en-US" baseline="0" dirty="0"/>
              <a:t>Because of this, it is vital that classroom instruction be commensurate to student’s linguistic needs and or correlated with their level of language proficiency in each domain.</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28</a:t>
            </a:fld>
            <a:endParaRPr lang="en-US" dirty="0"/>
          </a:p>
        </p:txBody>
      </p:sp>
    </p:spTree>
    <p:extLst>
      <p:ext uri="{BB962C8B-B14F-4D97-AF65-F5344CB8AC3E}">
        <p14:creationId xmlns:p14="http://schemas.microsoft.com/office/powerpoint/2010/main" val="2132727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Important: </a:t>
            </a:r>
            <a:r>
              <a:rPr lang="en-US" dirty="0"/>
              <a:t>the English language proficiency levels of Beginning, Intermediate, Advanced and Advanced High are not grade-specific.</a:t>
            </a:r>
            <a:r>
              <a:rPr lang="en-US" baseline="0" dirty="0"/>
              <a:t> There are specific PLDs for each language domain.</a:t>
            </a:r>
          </a:p>
          <a:p>
            <a:endParaRPr lang="en-US" baseline="0" dirty="0"/>
          </a:p>
          <a:p>
            <a:r>
              <a:rPr lang="en-US" b="1" baseline="0" dirty="0"/>
              <a:t>Activity: </a:t>
            </a:r>
            <a:r>
              <a:rPr lang="en-US" baseline="0" dirty="0"/>
              <a:t>Review this screen shot with the writing example and have participants identify the ELPS-TELPAS PLDs for the remaining language domains.</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29</a:t>
            </a:fld>
            <a:endParaRPr lang="en-US" dirty="0"/>
          </a:p>
        </p:txBody>
      </p:sp>
    </p:spTree>
    <p:extLst>
      <p:ext uri="{BB962C8B-B14F-4D97-AF65-F5344CB8AC3E}">
        <p14:creationId xmlns:p14="http://schemas.microsoft.com/office/powerpoint/2010/main" val="173472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the goals with</a:t>
            </a:r>
            <a:r>
              <a:rPr lang="en-US" baseline="0" dirty="0"/>
              <a:t> participants to model the practice of having objectives reviewed with students prior to a lesson or instruction.</a:t>
            </a:r>
            <a:r>
              <a:rPr lang="en-US" b="1" i="1" dirty="0">
                <a:ea typeface="ＭＳ Ｐゴシック" pitchFamily="34" charset="-128"/>
              </a:rPr>
              <a:t> </a:t>
            </a:r>
            <a:endParaRPr lang="en-US" baseline="0" dirty="0"/>
          </a:p>
          <a:p>
            <a:endParaRPr lang="en-US" baseline="0" dirty="0"/>
          </a:p>
          <a:p>
            <a:pPr>
              <a:buFont typeface="Arial" pitchFamily="34" charset="0"/>
              <a:buChar char="•"/>
            </a:pPr>
            <a:r>
              <a:rPr lang="en-US" baseline="0" dirty="0"/>
              <a:t>Content objectives describe </a:t>
            </a:r>
            <a:r>
              <a:rPr lang="en-US" b="1" u="sng" baseline="0" dirty="0"/>
              <a:t>What</a:t>
            </a:r>
            <a:r>
              <a:rPr lang="en-US" baseline="0" dirty="0"/>
              <a:t> content will be learned.</a:t>
            </a:r>
          </a:p>
          <a:p>
            <a:pPr>
              <a:buFont typeface="Arial" pitchFamily="34" charset="0"/>
              <a:buNone/>
            </a:pPr>
            <a:endParaRPr lang="en-US" baseline="0" dirty="0"/>
          </a:p>
          <a:p>
            <a:pPr>
              <a:buFont typeface="Arial" pitchFamily="34" charset="0"/>
              <a:buChar char="•"/>
            </a:pPr>
            <a:r>
              <a:rPr lang="en-US" baseline="0" dirty="0"/>
              <a:t>Language objectives describe </a:t>
            </a:r>
            <a:r>
              <a:rPr lang="en-US" b="1" u="sng" baseline="0" dirty="0"/>
              <a:t>how</a:t>
            </a:r>
            <a:r>
              <a:rPr lang="en-US" baseline="0" dirty="0"/>
              <a:t> the content will be learned.</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3</a:t>
            </a:fld>
            <a:endParaRPr lang="en-US" dirty="0"/>
          </a:p>
        </p:txBody>
      </p:sp>
    </p:spTree>
    <p:extLst>
      <p:ext uri="{BB962C8B-B14F-4D97-AF65-F5344CB8AC3E}">
        <p14:creationId xmlns:p14="http://schemas.microsoft.com/office/powerpoint/2010/main" val="449115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Teachers must be purposeful</a:t>
            </a:r>
            <a:r>
              <a:rPr lang="en-US" baseline="0" dirty="0"/>
              <a:t> when taking </a:t>
            </a:r>
            <a:r>
              <a:rPr lang="en-US" dirty="0"/>
              <a:t>into account the student’s level of language proficiency.</a:t>
            </a:r>
            <a:r>
              <a:rPr lang="en-US" baseline="0" dirty="0"/>
              <a:t> This will help them select the appropriate ELPS for academic language development.</a:t>
            </a:r>
          </a:p>
          <a:p>
            <a:r>
              <a:rPr lang="en-US" baseline="0" dirty="0"/>
              <a:t>The ELPS are not grade specific.  </a:t>
            </a:r>
          </a:p>
          <a:p>
            <a:pPr defTabSz="914257">
              <a:defRPr/>
            </a:pPr>
            <a:endParaRPr lang="en-US" b="1" dirty="0"/>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30</a:t>
            </a:fld>
            <a:endParaRPr lang="en-US" dirty="0"/>
          </a:p>
        </p:txBody>
      </p:sp>
    </p:spTree>
    <p:extLst>
      <p:ext uri="{BB962C8B-B14F-4D97-AF65-F5344CB8AC3E}">
        <p14:creationId xmlns:p14="http://schemas.microsoft.com/office/powerpoint/2010/main" val="2155617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Teachers must be purposeful</a:t>
            </a:r>
            <a:r>
              <a:rPr lang="en-US" baseline="0" dirty="0"/>
              <a:t> when taking </a:t>
            </a:r>
            <a:r>
              <a:rPr lang="en-US" dirty="0"/>
              <a:t>into account the student’s level of language proficiency.</a:t>
            </a:r>
            <a:r>
              <a:rPr lang="en-US" baseline="0" dirty="0"/>
              <a:t> This will help them select the appropriate ELPS for academic language development.</a:t>
            </a:r>
          </a:p>
          <a:p>
            <a:r>
              <a:rPr lang="en-US" baseline="0" dirty="0"/>
              <a:t>The ELPS are not grade specific.  </a:t>
            </a:r>
          </a:p>
          <a:p>
            <a:pPr defTabSz="914257">
              <a:defRPr/>
            </a:pPr>
            <a:endParaRPr lang="en-US" b="1" dirty="0"/>
          </a:p>
          <a:p>
            <a:pPr defTabSz="914257">
              <a:defRPr/>
            </a:pPr>
            <a:r>
              <a:rPr lang="en-US" b="1" dirty="0"/>
              <a:t>Processing activity:</a:t>
            </a:r>
          </a:p>
          <a:p>
            <a:pPr defTabSz="914257">
              <a:defRPr/>
            </a:pPr>
            <a:r>
              <a:rPr lang="en-US" dirty="0"/>
              <a:t>In your assigned group, identify the ELPS that a Beginning and/or Intermediate ELL may need,</a:t>
            </a:r>
            <a:r>
              <a:rPr lang="en-US" baseline="0" dirty="0"/>
              <a:t> </a:t>
            </a:r>
            <a:r>
              <a:rPr lang="en-US" dirty="0"/>
              <a:t>then brainstorm a classroom activity that would promote language development.</a:t>
            </a:r>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31</a:t>
            </a:fld>
            <a:endParaRPr lang="en-US" dirty="0"/>
          </a:p>
        </p:txBody>
      </p:sp>
    </p:spTree>
    <p:extLst>
      <p:ext uri="{BB962C8B-B14F-4D97-AF65-F5344CB8AC3E}">
        <p14:creationId xmlns:p14="http://schemas.microsoft.com/office/powerpoint/2010/main" val="3574906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CCRS provide</a:t>
            </a:r>
            <a:r>
              <a:rPr lang="en-US" baseline="0" dirty="0"/>
              <a:t> competencies and skills that graduating students must possess to continue their education beyond high school.  It is necessary that teachers consider these standards in instructional planning.</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32</a:t>
            </a:fld>
            <a:endParaRPr lang="en-US" dirty="0"/>
          </a:p>
        </p:txBody>
      </p:sp>
    </p:spTree>
    <p:extLst>
      <p:ext uri="{BB962C8B-B14F-4D97-AF65-F5344CB8AC3E}">
        <p14:creationId xmlns:p14="http://schemas.microsoft.com/office/powerpoint/2010/main" val="1519369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CCRS included in this tool represent what </a:t>
            </a:r>
            <a:r>
              <a:rPr lang="en-US" baseline="0" dirty="0"/>
              <a:t>students expected to know and be able to do, an are aligned to each linguistic domain.</a:t>
            </a:r>
          </a:p>
          <a:p>
            <a:r>
              <a:rPr lang="en-US" baseline="0" dirty="0"/>
              <a:t>Review the screen shot for the speaking domain and have participants identify the CCRS for the remaining language domains.</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33</a:t>
            </a:fld>
            <a:endParaRPr lang="en-US" dirty="0"/>
          </a:p>
        </p:txBody>
      </p:sp>
    </p:spTree>
    <p:extLst>
      <p:ext uri="{BB962C8B-B14F-4D97-AF65-F5344CB8AC3E}">
        <p14:creationId xmlns:p14="http://schemas.microsoft.com/office/powerpoint/2010/main" val="3231635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teacher behaviors</a:t>
            </a:r>
            <a:r>
              <a:rPr lang="en-US" b="1" baseline="0" dirty="0"/>
              <a:t> </a:t>
            </a:r>
            <a:r>
              <a:rPr lang="en-US" baseline="0" dirty="0"/>
              <a:t>are examples of recommended linguistic accommodations to support ELLs at different language proficiency levels during Listening, Speaking, Reading and Writing activities.</a:t>
            </a:r>
          </a:p>
          <a:p>
            <a:endParaRPr lang="en-US" baseline="0" dirty="0"/>
          </a:p>
          <a:p>
            <a:r>
              <a:rPr lang="en-US" baseline="0" dirty="0"/>
              <a:t>They are changes to the instructional approach based upon the language proficiency levels of ELLs. The PLDs describe the English that ELLs are able to understand and use at each language proficiency level.  These descriptors guide teachers in providing appropriate linguistic support and accommodations.</a:t>
            </a:r>
          </a:p>
          <a:p>
            <a:endParaRPr lang="en-US" baseline="0" dirty="0"/>
          </a:p>
          <a:p>
            <a:r>
              <a:rPr lang="en-US" b="1" baseline="0" dirty="0"/>
              <a:t>Activity: </a:t>
            </a:r>
            <a:r>
              <a:rPr lang="en-US" baseline="0" dirty="0"/>
              <a:t>Review the Reading Screen shot example and have participants identify the </a:t>
            </a:r>
            <a:r>
              <a:rPr lang="en-US" i="1" u="sng" baseline="0" dirty="0"/>
              <a:t>Suggested Teacher Behaviors </a:t>
            </a:r>
            <a:r>
              <a:rPr lang="en-US" baseline="0" dirty="0"/>
              <a:t> for the remaining language domains.</a:t>
            </a:r>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34</a:t>
            </a:fld>
            <a:endParaRPr lang="en-US" dirty="0"/>
          </a:p>
        </p:txBody>
      </p:sp>
    </p:spTree>
    <p:extLst>
      <p:ext uri="{BB962C8B-B14F-4D97-AF65-F5344CB8AC3E}">
        <p14:creationId xmlns:p14="http://schemas.microsoft.com/office/powerpoint/2010/main" val="2112241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planning instruction, teachers of ELLs must consider the language proficiency levels</a:t>
            </a:r>
            <a:r>
              <a:rPr lang="en-US" baseline="0" dirty="0"/>
              <a:t> of their students as determined be the Texas English Language Proficiency Assessment System (TELPAS). </a:t>
            </a:r>
          </a:p>
          <a:p>
            <a:endParaRPr lang="en-US" baseline="0" dirty="0"/>
          </a:p>
          <a:p>
            <a:r>
              <a:rPr lang="en-US" baseline="0" dirty="0"/>
              <a:t>The ELPS-TELPAS Student Proficiency Profile is a component of the ELPS LIAG that allows teachers to plot students’ TELPAS data by language domain.</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35</a:t>
            </a:fld>
            <a:endParaRPr lang="en-US" dirty="0"/>
          </a:p>
        </p:txBody>
      </p:sp>
    </p:spTree>
    <p:extLst>
      <p:ext uri="{BB962C8B-B14F-4D97-AF65-F5344CB8AC3E}">
        <p14:creationId xmlns:p14="http://schemas.microsoft.com/office/powerpoint/2010/main" val="1202360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Texas Education Agency (TEA) developed TELPAS to meet state and federal testing requirements.</a:t>
            </a:r>
            <a:r>
              <a:rPr lang="en-US" baseline="0" dirty="0"/>
              <a:t>  TELPAS assesses ELLs annually in Listening, Speaking, Reading and Writing.  Every students who participates in TELPAS receives test results in a report called </a:t>
            </a:r>
            <a:r>
              <a:rPr lang="en-US" b="1" i="1" baseline="0" dirty="0"/>
              <a:t>the Confidential Student Report. </a:t>
            </a:r>
          </a:p>
          <a:p>
            <a:endParaRPr lang="en-US" b="1" i="1" baseline="0" dirty="0"/>
          </a:p>
          <a:p>
            <a:r>
              <a:rPr lang="en-US" baseline="0" dirty="0"/>
              <a:t>TELPAS uses the four proficiency ratings (Beginning, Intermediate, Advanced and Advanced High) to show the progress students make in learning English from year to year.  In order for students to reach their full academic potential, it is important for them to make steady progress in learning English in the four language domains(Listening, Speaking, Reading and Writing). </a:t>
            </a:r>
          </a:p>
          <a:p>
            <a:endParaRPr lang="en-US" baseline="0" dirty="0"/>
          </a:p>
          <a:p>
            <a:r>
              <a:rPr lang="en-US" baseline="0" dirty="0"/>
              <a:t>Students who do not make steady progress may require additional assistance in the areas of both language and content learning</a:t>
            </a:r>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36</a:t>
            </a:fld>
            <a:endParaRPr lang="en-US" dirty="0"/>
          </a:p>
        </p:txBody>
      </p:sp>
    </p:spTree>
    <p:extLst>
      <p:ext uri="{BB962C8B-B14F-4D97-AF65-F5344CB8AC3E}">
        <p14:creationId xmlns:p14="http://schemas.microsoft.com/office/powerpoint/2010/main" val="3817392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each language area assessed, teachers use the PLDs</a:t>
            </a:r>
            <a:r>
              <a:rPr lang="en-US" baseline="0" dirty="0"/>
              <a:t> to determine whether the students are at the Beginning, Intermediate, Advanced or Advanced High stage of English language proficiency. </a:t>
            </a:r>
          </a:p>
          <a:p>
            <a:endParaRPr lang="en-US" baseline="0" dirty="0"/>
          </a:p>
          <a:p>
            <a:r>
              <a:rPr lang="en-US" b="1" baseline="0" dirty="0"/>
              <a:t>Processing Activity (I Do):</a:t>
            </a:r>
          </a:p>
          <a:p>
            <a:r>
              <a:rPr lang="en-US" baseline="0" dirty="0"/>
              <a:t>Trainer will point out the language domain of </a:t>
            </a:r>
            <a:r>
              <a:rPr lang="en-US" b="1" i="1" baseline="0" dirty="0"/>
              <a:t>Listening</a:t>
            </a:r>
            <a:r>
              <a:rPr lang="en-US" baseline="0" dirty="0"/>
              <a:t> and demonstrate how to plot the language proficiency accordingly on the ELPS-TELPAs Proficiency Profile page. </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37</a:t>
            </a:fld>
            <a:endParaRPr lang="en-US" dirty="0"/>
          </a:p>
        </p:txBody>
      </p:sp>
    </p:spTree>
    <p:extLst>
      <p:ext uri="{BB962C8B-B14F-4D97-AF65-F5344CB8AC3E}">
        <p14:creationId xmlns:p14="http://schemas.microsoft.com/office/powerpoint/2010/main" val="3784497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Processing Activity I Do-You Do-We do:</a:t>
            </a:r>
            <a:endParaRPr lang="en-US" baseline="0" dirty="0"/>
          </a:p>
          <a:p>
            <a:endParaRPr lang="en-US" baseline="0" dirty="0"/>
          </a:p>
          <a:p>
            <a:r>
              <a:rPr lang="en-US" b="1" baseline="0" dirty="0"/>
              <a:t>We do: </a:t>
            </a:r>
            <a:r>
              <a:rPr lang="en-US" baseline="0" dirty="0"/>
              <a:t>Ask participants to locate the language domain of </a:t>
            </a:r>
            <a:r>
              <a:rPr lang="en-US" b="1" i="1" baseline="0" dirty="0"/>
              <a:t>Speaking</a:t>
            </a:r>
            <a:r>
              <a:rPr lang="en-US" baseline="0" dirty="0"/>
              <a:t> and ask them to plot the language proficiency accordingly on the ELPS-TELPAs Proficiency Profile page.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38</a:t>
            </a:fld>
            <a:endParaRPr lang="en-US" dirty="0"/>
          </a:p>
        </p:txBody>
      </p:sp>
    </p:spTree>
    <p:extLst>
      <p:ext uri="{BB962C8B-B14F-4D97-AF65-F5344CB8AC3E}">
        <p14:creationId xmlns:p14="http://schemas.microsoft.com/office/powerpoint/2010/main" val="1801150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Processing Activity:</a:t>
            </a:r>
          </a:p>
          <a:p>
            <a:endParaRPr lang="en-US" baseline="0" dirty="0"/>
          </a:p>
          <a:p>
            <a:r>
              <a:rPr lang="en-US" baseline="0"/>
              <a:t>Ask </a:t>
            </a:r>
            <a:r>
              <a:rPr lang="en-US" baseline="0" dirty="0"/>
              <a:t>participants to locate the language domain of </a:t>
            </a:r>
            <a:r>
              <a:rPr lang="en-US" b="1" i="1" baseline="0" dirty="0"/>
              <a:t>Reading </a:t>
            </a:r>
            <a:r>
              <a:rPr lang="en-US" baseline="0" dirty="0"/>
              <a:t>and demonstrate how to plot the language proficiency accordingly on the ELPS-TELPAs Proficiency Profile page.</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39</a:t>
            </a:fld>
            <a:endParaRPr lang="en-US" dirty="0"/>
          </a:p>
        </p:txBody>
      </p:sp>
    </p:spTree>
    <p:extLst>
      <p:ext uri="{BB962C8B-B14F-4D97-AF65-F5344CB8AC3E}">
        <p14:creationId xmlns:p14="http://schemas.microsoft.com/office/powerpoint/2010/main" val="55932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defRPr/>
            </a:pPr>
            <a:r>
              <a:rPr lang="en-US" sz="1400" b="1" dirty="0">
                <a:latin typeface="Georgia" pitchFamily="18" charset="0"/>
                <a:ea typeface="ＭＳ Ｐゴシック" pitchFamily="34" charset="-128"/>
              </a:rPr>
              <a:t>Processes:</a:t>
            </a:r>
            <a:endParaRPr lang="en-US" b="1" dirty="0">
              <a:ea typeface="ＭＳ Ｐゴシック" pitchFamily="34" charset="-128"/>
            </a:endParaRPr>
          </a:p>
          <a:p>
            <a:pPr marL="216199" indent="-216199">
              <a:lnSpc>
                <a:spcPct val="130000"/>
              </a:lnSpc>
              <a:spcBef>
                <a:spcPct val="0"/>
              </a:spcBef>
              <a:buFont typeface="+mj-lt"/>
              <a:buAutoNum type="arabicPeriod"/>
              <a:defRPr/>
            </a:pPr>
            <a:r>
              <a:rPr lang="en-US" dirty="0">
                <a:latin typeface="Verdana" pitchFamily="34" charset="0"/>
                <a:ea typeface="ＭＳ Ｐゴシック" pitchFamily="34" charset="-128"/>
              </a:rPr>
              <a:t>Have participants silently read the slide.</a:t>
            </a:r>
          </a:p>
          <a:p>
            <a:pPr marL="216199" indent="-216199">
              <a:lnSpc>
                <a:spcPct val="130000"/>
              </a:lnSpc>
              <a:spcBef>
                <a:spcPct val="0"/>
              </a:spcBef>
              <a:buFont typeface="+mj-lt"/>
              <a:buAutoNum type="arabicPeriod"/>
              <a:defRPr/>
            </a:pPr>
            <a:r>
              <a:rPr lang="en-US" dirty="0">
                <a:latin typeface="Verdana" pitchFamily="34" charset="0"/>
                <a:ea typeface="ＭＳ Ｐゴシック" pitchFamily="34" charset="-128"/>
              </a:rPr>
              <a:t>Ask participants to raise their hands when they have chosen which statement best reflects their current state of knowledge.</a:t>
            </a:r>
          </a:p>
          <a:p>
            <a:pPr marL="216199" indent="-216199">
              <a:lnSpc>
                <a:spcPct val="130000"/>
              </a:lnSpc>
              <a:spcBef>
                <a:spcPct val="0"/>
              </a:spcBef>
              <a:buFont typeface="+mj-lt"/>
              <a:buAutoNum type="arabicPeriod"/>
              <a:defRPr/>
            </a:pPr>
            <a:r>
              <a:rPr lang="en-US" dirty="0">
                <a:latin typeface="Verdana" pitchFamily="34" charset="0"/>
                <a:ea typeface="ＭＳ Ｐゴシック" pitchFamily="34" charset="-128"/>
              </a:rPr>
              <a:t>When all hands have been raised, tell the participants to use their fingers to show which number they selected.</a:t>
            </a:r>
          </a:p>
          <a:p>
            <a:pPr marL="216199" indent="-216199">
              <a:lnSpc>
                <a:spcPct val="130000"/>
              </a:lnSpc>
              <a:spcBef>
                <a:spcPct val="0"/>
              </a:spcBef>
              <a:buFont typeface="+mj-lt"/>
              <a:buAutoNum type="arabicPeriod"/>
              <a:defRPr/>
            </a:pPr>
            <a:r>
              <a:rPr lang="en-US" dirty="0">
                <a:latin typeface="Verdana" pitchFamily="34" charset="0"/>
                <a:ea typeface="ＭＳ Ｐゴシック" pitchFamily="34" charset="-128"/>
              </a:rPr>
              <a:t>Ask the participants to share their answer to someone at their table using the stem:</a:t>
            </a:r>
          </a:p>
          <a:p>
            <a:pPr marL="216199" indent="-216199">
              <a:lnSpc>
                <a:spcPct val="130000"/>
              </a:lnSpc>
              <a:spcBef>
                <a:spcPct val="0"/>
              </a:spcBef>
              <a:defRPr/>
            </a:pPr>
            <a:endParaRPr lang="en-US" dirty="0">
              <a:ea typeface="ＭＳ Ｐゴシック" pitchFamily="34" charset="-128"/>
            </a:endParaRPr>
          </a:p>
          <a:p>
            <a:pPr marL="506289" lvl="1" indent="-49201">
              <a:lnSpc>
                <a:spcPct val="130000"/>
              </a:lnSpc>
              <a:spcBef>
                <a:spcPct val="0"/>
              </a:spcBef>
              <a:defRPr/>
            </a:pPr>
            <a:r>
              <a:rPr lang="en-US" b="1" i="1" dirty="0">
                <a:latin typeface="Verdana" pitchFamily="34" charset="0"/>
                <a:ea typeface="ＭＳ Ｐゴシック" pitchFamily="34" charset="-128"/>
              </a:rPr>
              <a:t>I selected ___ because . . . </a:t>
            </a:r>
            <a:endParaRPr lang="en-US" i="1"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4</a:t>
            </a:fld>
            <a:endParaRPr lang="en-US" dirty="0"/>
          </a:p>
        </p:txBody>
      </p:sp>
    </p:spTree>
    <p:extLst>
      <p:ext uri="{BB962C8B-B14F-4D97-AF65-F5344CB8AC3E}">
        <p14:creationId xmlns:p14="http://schemas.microsoft.com/office/powerpoint/2010/main" val="3422474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Processing Activity:</a:t>
            </a:r>
          </a:p>
          <a:p>
            <a:r>
              <a:rPr lang="en-US" baseline="0" dirty="0"/>
              <a:t>Ask participants to locate the language domain of </a:t>
            </a:r>
            <a:r>
              <a:rPr lang="en-US" b="1" i="1" baseline="0" dirty="0"/>
              <a:t>Writing </a:t>
            </a:r>
            <a:r>
              <a:rPr lang="en-US" baseline="0" dirty="0"/>
              <a:t>and demonstrate how to plot the language proficiency accordingly on the ELPS-TELPAs Proficiency Profile page.</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40</a:t>
            </a:fld>
            <a:endParaRPr lang="en-US" dirty="0"/>
          </a:p>
        </p:txBody>
      </p:sp>
    </p:spTree>
    <p:extLst>
      <p:ext uri="{BB962C8B-B14F-4D97-AF65-F5344CB8AC3E}">
        <p14:creationId xmlns:p14="http://schemas.microsoft.com/office/powerpoint/2010/main" val="2361671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ELPS-TELPAS Proficiency Profile allows teachers to gain a bird’s eye view of the proficiency levels of their students in each language domain.  </a:t>
            </a:r>
          </a:p>
          <a:p>
            <a:endParaRPr lang="en-US" dirty="0"/>
          </a:p>
          <a:p>
            <a:r>
              <a:rPr lang="en-US" b="1" dirty="0"/>
              <a:t>Say: </a:t>
            </a:r>
            <a:r>
              <a:rPr lang="en-US" dirty="0"/>
              <a:t>“Please make note that a student may exhibit different proficiency levels of language proficiency in Listening, Speaking,</a:t>
            </a:r>
            <a:r>
              <a:rPr lang="en-US" baseline="0" dirty="0"/>
              <a:t> Reading, or Writing.  Plotting the proficiency levels of students drives instructional decisions to accommodate for language proficiency.” </a:t>
            </a:r>
          </a:p>
          <a:p>
            <a:endParaRPr lang="en-US" b="1" u="sng" dirty="0"/>
          </a:p>
          <a:p>
            <a:r>
              <a:rPr lang="en-US" b="1" u="sng" dirty="0"/>
              <a:t>Processing Activity (Optional-</a:t>
            </a:r>
            <a:r>
              <a:rPr lang="en-US" b="1" u="sng" baseline="0" dirty="0"/>
              <a:t> Ask District/school teacher </a:t>
            </a:r>
            <a:r>
              <a:rPr lang="en-US" b="1" u="sng" baseline="0" dirty="0" err="1"/>
              <a:t>ato</a:t>
            </a:r>
            <a:r>
              <a:rPr lang="en-US" b="1" u="sng" baseline="0" dirty="0"/>
              <a:t> bring some of their student’s TELPAS Reports to plot their current </a:t>
            </a:r>
            <a:r>
              <a:rPr lang="en-US" b="1" u="sng" baseline="0" dirty="0" err="1"/>
              <a:t>sudents</a:t>
            </a:r>
            <a:r>
              <a:rPr lang="en-US" b="1" u="sng" baseline="0" dirty="0"/>
              <a:t>)</a:t>
            </a:r>
            <a:r>
              <a:rPr lang="en-US" b="1" u="sng" dirty="0"/>
              <a:t>:</a:t>
            </a:r>
          </a:p>
          <a:p>
            <a:r>
              <a:rPr lang="en-US" dirty="0"/>
              <a:t>Participants will plot student TELPAS data, review the ELPS-TELPAS PLD’s, identify the recommended linguist accommodations (suggested teacher behaviors) for each student and discuss activities that may support language development.</a:t>
            </a:r>
          </a:p>
        </p:txBody>
      </p:sp>
      <p:sp>
        <p:nvSpPr>
          <p:cNvPr id="4" name="Slide Number Placeholder 3"/>
          <p:cNvSpPr>
            <a:spLocks noGrp="1"/>
          </p:cNvSpPr>
          <p:nvPr>
            <p:ph type="sldNum" sz="quarter" idx="10"/>
          </p:nvPr>
        </p:nvSpPr>
        <p:spPr/>
        <p:txBody>
          <a:bodyPr/>
          <a:lstStyle/>
          <a:p>
            <a:fld id="{A63B1856-D503-4642-A65F-E46314A1E35F}" type="slidenum">
              <a:rPr lang="en-US" smtClean="0"/>
              <a:pPr/>
              <a:t>41</a:t>
            </a:fld>
            <a:endParaRPr lang="en-US" dirty="0"/>
          </a:p>
        </p:txBody>
      </p:sp>
    </p:spTree>
    <p:extLst>
      <p:ext uri="{BB962C8B-B14F-4D97-AF65-F5344CB8AC3E}">
        <p14:creationId xmlns:p14="http://schemas.microsoft.com/office/powerpoint/2010/main" val="1709202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Language objectives and content objectives should be integrated in a lesson to meet the ELL’s linguistic needs.  </a:t>
            </a:r>
          </a:p>
        </p:txBody>
      </p:sp>
      <p:sp>
        <p:nvSpPr>
          <p:cNvPr id="4" name="Slide Number Placeholder 3"/>
          <p:cNvSpPr>
            <a:spLocks noGrp="1"/>
          </p:cNvSpPr>
          <p:nvPr>
            <p:ph type="sldNum" sz="quarter" idx="10"/>
          </p:nvPr>
        </p:nvSpPr>
        <p:spPr/>
        <p:txBody>
          <a:bodyPr/>
          <a:lstStyle/>
          <a:p>
            <a:fld id="{A63B1856-D503-4642-A65F-E46314A1E35F}" type="slidenum">
              <a:rPr lang="en-US" smtClean="0"/>
              <a:pPr/>
              <a:t>42</a:t>
            </a:fld>
            <a:endParaRPr lang="en-US" dirty="0"/>
          </a:p>
        </p:txBody>
      </p:sp>
    </p:spTree>
    <p:extLst>
      <p:ext uri="{BB962C8B-B14F-4D97-AF65-F5344CB8AC3E}">
        <p14:creationId xmlns:p14="http://schemas.microsoft.com/office/powerpoint/2010/main" val="29455922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defRPr/>
            </a:pPr>
            <a:r>
              <a:rPr lang="en-US" sz="1400" b="1" dirty="0">
                <a:latin typeface="Georgia" pitchFamily="18" charset="0"/>
                <a:ea typeface="ＭＳ Ｐゴシック" pitchFamily="34" charset="-128"/>
              </a:rPr>
              <a:t>Goal:</a:t>
            </a:r>
            <a:r>
              <a:rPr lang="en-US" b="1" dirty="0">
                <a:ea typeface="ＭＳ Ｐゴシック" pitchFamily="34" charset="-128"/>
              </a:rPr>
              <a:t> </a:t>
            </a:r>
          </a:p>
          <a:p>
            <a:pPr marL="168154" indent="-168154">
              <a:spcBef>
                <a:spcPct val="0"/>
              </a:spcBef>
              <a:buFont typeface="Wingdings" charset="2"/>
              <a:buChar char="§"/>
              <a:defRPr/>
            </a:pPr>
            <a:r>
              <a:rPr lang="en-US" dirty="0">
                <a:latin typeface="Verdana" pitchFamily="34" charset="0"/>
                <a:ea typeface="ＭＳ Ｐゴシック" pitchFamily="34" charset="-128"/>
              </a:rPr>
              <a:t>Understand the distinction between developing content understanding and academic language</a:t>
            </a:r>
          </a:p>
          <a:p>
            <a:pPr marL="168154" indent="-168154">
              <a:spcBef>
                <a:spcPct val="0"/>
              </a:spcBef>
              <a:buFont typeface="Wingdings" charset="2"/>
              <a:buChar char="§"/>
              <a:defRPr/>
            </a:pPr>
            <a:r>
              <a:rPr lang="en-US" dirty="0">
                <a:latin typeface="Verdana" pitchFamily="34" charset="0"/>
                <a:ea typeface="ＭＳ Ｐゴシック" pitchFamily="34" charset="-128"/>
              </a:rPr>
              <a:t>Tell participants that these are some of the best practices for developing content knowledge and language.</a:t>
            </a:r>
          </a:p>
          <a:p>
            <a:pPr marL="168154" indent="-168154">
              <a:spcBef>
                <a:spcPct val="0"/>
              </a:spcBef>
              <a:buFont typeface="Wingdings" charset="2"/>
              <a:buChar char="§"/>
              <a:defRPr/>
            </a:pPr>
            <a:endParaRPr lang="en-US" dirty="0">
              <a:latin typeface="Verdana" pitchFamily="34" charset="0"/>
              <a:ea typeface="ＭＳ Ｐゴシック" pitchFamily="34" charset="-128"/>
            </a:endParaRPr>
          </a:p>
          <a:p>
            <a:pPr marL="168154" indent="-168154">
              <a:spcBef>
                <a:spcPct val="0"/>
              </a:spcBef>
              <a:buFontTx/>
              <a:buNone/>
              <a:defRPr/>
            </a:pPr>
            <a:r>
              <a:rPr lang="en-US" b="1" dirty="0">
                <a:latin typeface="Verdana" pitchFamily="34" charset="0"/>
                <a:ea typeface="ＭＳ Ｐゴシック" pitchFamily="34" charset="-128"/>
              </a:rPr>
              <a:t>Processing Activity:</a:t>
            </a:r>
          </a:p>
          <a:p>
            <a:pPr marL="168154" indent="-168154">
              <a:spcBef>
                <a:spcPct val="0"/>
              </a:spcBef>
              <a:buFont typeface="Wingdings" charset="2"/>
              <a:buChar char="§"/>
              <a:defRPr/>
            </a:pPr>
            <a:r>
              <a:rPr lang="en-US" dirty="0">
                <a:latin typeface="Verdana" pitchFamily="34" charset="0"/>
                <a:ea typeface="ＭＳ Ｐゴシック" pitchFamily="34" charset="-128"/>
              </a:rPr>
              <a:t>Refer participants to ELPS Resource</a:t>
            </a:r>
            <a:r>
              <a:rPr lang="en-US" baseline="0" dirty="0">
                <a:latin typeface="Verdana" pitchFamily="34" charset="0"/>
                <a:ea typeface="ＭＳ Ｐゴシック" pitchFamily="34" charset="-128"/>
              </a:rPr>
              <a:t> Supplement, pages 27, 31, 35, 39, 43, 47.</a:t>
            </a:r>
            <a:endParaRPr lang="en-US" dirty="0">
              <a:latin typeface="Verdana"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A63B1856-D503-4642-A65F-E46314A1E35F}" type="slidenum">
              <a:rPr lang="en-US" smtClean="0"/>
              <a:pPr/>
              <a:t>43</a:t>
            </a:fld>
            <a:endParaRPr lang="en-US" dirty="0"/>
          </a:p>
        </p:txBody>
      </p:sp>
    </p:spTree>
    <p:extLst>
      <p:ext uri="{BB962C8B-B14F-4D97-AF65-F5344CB8AC3E}">
        <p14:creationId xmlns:p14="http://schemas.microsoft.com/office/powerpoint/2010/main" val="1697557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Performance-Based Activities </a:t>
            </a:r>
            <a:r>
              <a:rPr lang="en-US" dirty="0"/>
              <a:t>implemented in the classroom are ways to check for progress throughout</a:t>
            </a:r>
            <a:r>
              <a:rPr lang="en-US" baseline="0" dirty="0"/>
              <a:t> the school year. </a:t>
            </a:r>
          </a:p>
          <a:p>
            <a:endParaRPr lang="en-US" baseline="0" dirty="0"/>
          </a:p>
          <a:p>
            <a:r>
              <a:rPr lang="en-US" baseline="0" dirty="0"/>
              <a:t>Explain that these activities should be incorporated throughout the year and not solely during the TELPAS Administration window.</a:t>
            </a:r>
          </a:p>
          <a:p>
            <a:endParaRPr lang="en-US" baseline="0" dirty="0"/>
          </a:p>
          <a:p>
            <a:r>
              <a:rPr lang="en-US" baseline="0" dirty="0"/>
              <a:t>Teachers who are part of the TELPAS Holistic Rating training may be familiar with the listed Performance-Based Activities.  These Performance-Based Activities can also be found in each language domain individually.</a:t>
            </a:r>
          </a:p>
        </p:txBody>
      </p:sp>
      <p:sp>
        <p:nvSpPr>
          <p:cNvPr id="4" name="Slide Number Placeholder 3"/>
          <p:cNvSpPr>
            <a:spLocks noGrp="1"/>
          </p:cNvSpPr>
          <p:nvPr>
            <p:ph type="sldNum" sz="quarter" idx="10"/>
          </p:nvPr>
        </p:nvSpPr>
        <p:spPr/>
        <p:txBody>
          <a:bodyPr/>
          <a:lstStyle/>
          <a:p>
            <a:fld id="{A63B1856-D503-4642-A65F-E46314A1E35F}" type="slidenum">
              <a:rPr lang="en-US" smtClean="0"/>
              <a:pPr/>
              <a:t>44</a:t>
            </a:fld>
            <a:endParaRPr lang="en-US" dirty="0"/>
          </a:p>
        </p:txBody>
      </p:sp>
    </p:spTree>
    <p:extLst>
      <p:ext uri="{BB962C8B-B14F-4D97-AF65-F5344CB8AC3E}">
        <p14:creationId xmlns:p14="http://schemas.microsoft.com/office/powerpoint/2010/main" val="1405077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Optional activity to demonstrate linguistically accommodated lessons</a:t>
            </a:r>
            <a:r>
              <a:rPr lang="en-US" dirty="0"/>
              <a:t>: Use the “Navigating the ELPS in the Science, Social Studies, Math, Language Arts and Reading Classroom” by John </a:t>
            </a:r>
            <a:r>
              <a:rPr lang="en-US" dirty="0" err="1"/>
              <a:t>Seidlitz</a:t>
            </a:r>
            <a:r>
              <a:rPr lang="en-US" dirty="0"/>
              <a:t>.</a:t>
            </a:r>
          </a:p>
          <a:p>
            <a:r>
              <a:rPr lang="en-US" dirty="0"/>
              <a:t>Place Performance Base lessons and activities in Stations by Content Area</a:t>
            </a:r>
            <a:r>
              <a:rPr lang="en-US" baseline="0" dirty="0"/>
              <a:t> (Only if time permits. This optional). </a:t>
            </a:r>
          </a:p>
          <a:p>
            <a:r>
              <a:rPr lang="en-US" baseline="0" dirty="0"/>
              <a:t>The other option is to show and explain how the ELPS are part of the lessons, and to identify the linguistic accommodations in the lesson.</a:t>
            </a:r>
          </a:p>
          <a:p>
            <a:endParaRPr lang="en-US" baseline="0" dirty="0"/>
          </a:p>
          <a:p>
            <a:r>
              <a:rPr lang="en-US" b="1" baseline="0" dirty="0"/>
              <a:t>Preparation:</a:t>
            </a:r>
            <a:endParaRPr lang="en-US" b="1" dirty="0"/>
          </a:p>
          <a:p>
            <a:r>
              <a:rPr lang="en-US" b="1" dirty="0"/>
              <a:t>Science:</a:t>
            </a:r>
            <a:r>
              <a:rPr lang="en-US" baseline="0" dirty="0"/>
              <a:t> Use Connection cards and Sort cards depending on the grade level. Lesson “Putting the pieces together”- Lesson Card Sort p.37,52,53,54, 55, 56.</a:t>
            </a:r>
          </a:p>
          <a:p>
            <a:endParaRPr lang="en-US" b="1" baseline="0" dirty="0"/>
          </a:p>
          <a:p>
            <a:r>
              <a:rPr lang="en-US" b="1" baseline="0" dirty="0"/>
              <a:t>Math:</a:t>
            </a:r>
            <a:r>
              <a:rPr lang="en-US" baseline="0" dirty="0"/>
              <a:t> Place value mats, base ten blocks, whole number cards (or 3 dice per table) Lesson ”Comparing Whole Numbers in a Conga Line.” p.42, 43,44</a:t>
            </a:r>
          </a:p>
          <a:p>
            <a:endParaRPr lang="en-US" b="1" baseline="0" dirty="0"/>
          </a:p>
          <a:p>
            <a:r>
              <a:rPr lang="en-US" b="1" baseline="0" dirty="0"/>
              <a:t>Language Arts: </a:t>
            </a:r>
            <a:r>
              <a:rPr lang="en-US" baseline="0" dirty="0"/>
              <a:t>Books </a:t>
            </a:r>
            <a:r>
              <a:rPr lang="en-US" i="1" baseline="0" dirty="0"/>
              <a:t>(“Why Mosquitoes Buzz in People’s ears” </a:t>
            </a:r>
            <a:r>
              <a:rPr lang="en-US" baseline="0" dirty="0"/>
              <a:t>and “</a:t>
            </a:r>
            <a:r>
              <a:rPr lang="en-US" i="1" baseline="0" dirty="0" err="1"/>
              <a:t>Qué</a:t>
            </a:r>
            <a:r>
              <a:rPr lang="en-US" i="1" baseline="0" dirty="0"/>
              <a:t> </a:t>
            </a:r>
            <a:r>
              <a:rPr lang="en-US" i="1" baseline="0" dirty="0" err="1"/>
              <a:t>montón</a:t>
            </a:r>
            <a:r>
              <a:rPr lang="en-US" i="1" baseline="0" dirty="0"/>
              <a:t> de tamales” </a:t>
            </a:r>
            <a:r>
              <a:rPr lang="en-US" baseline="0" dirty="0"/>
              <a:t>), chart paper, crayons, index cards, sentence strips. Lesson sequencing P. 37, and point of view, p.38</a:t>
            </a:r>
            <a:endParaRPr lang="en-US" dirty="0"/>
          </a:p>
          <a:p>
            <a:endParaRPr lang="en-US" b="1" dirty="0"/>
          </a:p>
          <a:p>
            <a:r>
              <a:rPr lang="en-US" b="1" dirty="0"/>
              <a:t>Social Studies:</a:t>
            </a:r>
            <a:r>
              <a:rPr lang="en-US" b="1" baseline="0" dirty="0"/>
              <a:t> </a:t>
            </a:r>
            <a:r>
              <a:rPr lang="en-US" baseline="0" dirty="0"/>
              <a:t>Use a T-Chart, text pages on Spanish missions in Texas, chart page, index cards. Pages 37, 55, 56, 57, 58, 59,60, 61.</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45</a:t>
            </a:fld>
            <a:endParaRPr lang="en-US" dirty="0"/>
          </a:p>
        </p:txBody>
      </p:sp>
    </p:spTree>
    <p:extLst>
      <p:ext uri="{BB962C8B-B14F-4D97-AF65-F5344CB8AC3E}">
        <p14:creationId xmlns:p14="http://schemas.microsoft.com/office/powerpoint/2010/main" val="13486058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Ask participants to follow the next instructions. Say: </a:t>
            </a:r>
          </a:p>
          <a:p>
            <a:pPr>
              <a:buFont typeface="Arial" pitchFamily="34" charset="0"/>
              <a:buChar char="•"/>
            </a:pPr>
            <a:r>
              <a:rPr lang="en-US" dirty="0"/>
              <a:t>Please go to p. 27 of the ELPS Resource Supplement. It addresses</a:t>
            </a:r>
            <a:r>
              <a:rPr lang="en-US" baseline="0" dirty="0"/>
              <a:t> what the teacher should to do provide linguistic accommodations.</a:t>
            </a:r>
          </a:p>
          <a:p>
            <a:pPr>
              <a:buFont typeface="Arial" pitchFamily="34" charset="0"/>
              <a:buChar char="•"/>
            </a:pPr>
            <a:endParaRPr lang="en-US" baseline="0" dirty="0"/>
          </a:p>
          <a:p>
            <a:pPr>
              <a:buFont typeface="Arial" pitchFamily="34" charset="0"/>
              <a:buChar char="•"/>
            </a:pPr>
            <a:r>
              <a:rPr lang="en-US" baseline="0" dirty="0"/>
              <a:t>Select one of the lessons previously discussed in the previous slide.</a:t>
            </a:r>
          </a:p>
          <a:p>
            <a:pPr>
              <a:buFont typeface="Arial" pitchFamily="34" charset="0"/>
              <a:buChar char="•"/>
            </a:pPr>
            <a:endParaRPr lang="en-US" baseline="0" dirty="0"/>
          </a:p>
          <a:p>
            <a:pPr>
              <a:buFont typeface="Arial" pitchFamily="34" charset="0"/>
              <a:buChar char="•"/>
            </a:pPr>
            <a:r>
              <a:rPr lang="en-US" baseline="0" dirty="0"/>
              <a:t>P</a:t>
            </a:r>
            <a:r>
              <a:rPr lang="en-US" dirty="0"/>
              <a:t>lace side by side your</a:t>
            </a:r>
            <a:r>
              <a:rPr lang="en-US" baseline="0" dirty="0"/>
              <a:t> selected lesson and p. 27 which contains the teacher behaviors. </a:t>
            </a:r>
          </a:p>
          <a:p>
            <a:pPr>
              <a:buFont typeface="Arial" pitchFamily="34" charset="0"/>
              <a:buChar char="•"/>
            </a:pPr>
            <a:endParaRPr lang="en-US" baseline="0" dirty="0"/>
          </a:p>
          <a:p>
            <a:pPr>
              <a:buFont typeface="Arial" pitchFamily="34" charset="0"/>
              <a:buChar char="•"/>
            </a:pPr>
            <a:r>
              <a:rPr lang="en-US" baseline="0" dirty="0"/>
              <a:t>We will read the first 2 bullets in p. 27 (for the beginner and intermediate level). </a:t>
            </a:r>
          </a:p>
          <a:p>
            <a:pPr>
              <a:buFont typeface="Arial" pitchFamily="34" charset="0"/>
              <a:buChar char="•"/>
            </a:pPr>
            <a:endParaRPr lang="en-US" baseline="0" dirty="0"/>
          </a:p>
          <a:p>
            <a:pPr>
              <a:buFont typeface="Arial" pitchFamily="34" charset="0"/>
              <a:buChar char="•"/>
            </a:pPr>
            <a:r>
              <a:rPr lang="en-US" dirty="0"/>
              <a:t>We will use them with your lesson to see how</a:t>
            </a:r>
            <a:r>
              <a:rPr lang="en-US" baseline="0" dirty="0"/>
              <a:t> </a:t>
            </a:r>
            <a:r>
              <a:rPr lang="en-US" dirty="0"/>
              <a:t>teacher</a:t>
            </a:r>
            <a:r>
              <a:rPr lang="en-US" baseline="0" dirty="0"/>
              <a:t> behaviors will</a:t>
            </a:r>
            <a:r>
              <a:rPr lang="en-US" dirty="0"/>
              <a:t> be implemented within all the domains</a:t>
            </a:r>
            <a:r>
              <a:rPr lang="en-US" baseline="0" dirty="0"/>
              <a:t> in</a:t>
            </a:r>
            <a:r>
              <a:rPr lang="en-US" dirty="0"/>
              <a:t> all of the activities.  </a:t>
            </a:r>
          </a:p>
          <a:p>
            <a:pPr>
              <a:buFont typeface="Arial" pitchFamily="34" charset="0"/>
              <a:buChar char="•"/>
            </a:pPr>
            <a:endParaRPr lang="en-US" dirty="0"/>
          </a:p>
          <a:p>
            <a:pPr>
              <a:buFont typeface="Arial" pitchFamily="34" charset="0"/>
              <a:buChar char="•"/>
            </a:pPr>
            <a:r>
              <a:rPr lang="en-US" dirty="0"/>
              <a:t>In</a:t>
            </a:r>
            <a:r>
              <a:rPr lang="en-US" baseline="0" dirty="0"/>
              <a:t> reviewing your selected lesson, y</a:t>
            </a:r>
            <a:r>
              <a:rPr lang="en-US" dirty="0"/>
              <a:t>ou will use at least </a:t>
            </a:r>
            <a:r>
              <a:rPr lang="en-US" b="1" dirty="0"/>
              <a:t>two of the bulleted teacher</a:t>
            </a:r>
            <a:r>
              <a:rPr lang="en-US" b="1" baseline="0" dirty="0"/>
              <a:t> </a:t>
            </a:r>
            <a:r>
              <a:rPr lang="en-US" b="1" dirty="0"/>
              <a:t>behaviors from each domain.</a:t>
            </a:r>
            <a:r>
              <a:rPr lang="en-US" b="1" baseline="0" dirty="0"/>
              <a:t> </a:t>
            </a:r>
            <a:r>
              <a:rPr lang="en-US" dirty="0"/>
              <a:t>Then you </a:t>
            </a:r>
            <a:r>
              <a:rPr lang="en-US" b="1" dirty="0"/>
              <a:t>will identify </a:t>
            </a:r>
            <a:r>
              <a:rPr lang="en-US" dirty="0"/>
              <a:t>where those teacher</a:t>
            </a:r>
            <a:r>
              <a:rPr lang="en-US" baseline="0" dirty="0"/>
              <a:t> behavior will be included within the processes of the lesson.</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46</a:t>
            </a:fld>
            <a:endParaRPr lang="en-US" dirty="0"/>
          </a:p>
        </p:txBody>
      </p:sp>
    </p:spTree>
    <p:extLst>
      <p:ext uri="{BB962C8B-B14F-4D97-AF65-F5344CB8AC3E}">
        <p14:creationId xmlns:p14="http://schemas.microsoft.com/office/powerpoint/2010/main" val="25609208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Activity:</a:t>
            </a:r>
            <a:endParaRPr lang="en-US" baseline="0" dirty="0"/>
          </a:p>
          <a:p>
            <a:r>
              <a:rPr lang="en-US" baseline="0" dirty="0"/>
              <a:t>We will read the first 2 bullets in p. 27 (for the beginner and intermediate level). </a:t>
            </a:r>
          </a:p>
          <a:p>
            <a:endParaRPr lang="en-US" baseline="0" dirty="0"/>
          </a:p>
          <a:p>
            <a:r>
              <a:rPr lang="en-US" dirty="0"/>
              <a:t>We will use them with a lesson to see how</a:t>
            </a:r>
            <a:r>
              <a:rPr lang="en-US" baseline="0" dirty="0"/>
              <a:t> </a:t>
            </a:r>
            <a:r>
              <a:rPr lang="en-US" dirty="0"/>
              <a:t>teacher</a:t>
            </a:r>
            <a:r>
              <a:rPr lang="en-US" baseline="0" dirty="0"/>
              <a:t> behaviors will</a:t>
            </a:r>
            <a:r>
              <a:rPr lang="en-US" dirty="0"/>
              <a:t> be implemented within all the domains</a:t>
            </a:r>
            <a:r>
              <a:rPr lang="en-US" baseline="0" dirty="0"/>
              <a:t>  in</a:t>
            </a:r>
            <a:r>
              <a:rPr lang="en-US" dirty="0"/>
              <a:t> all of the activities.  </a:t>
            </a:r>
          </a:p>
          <a:p>
            <a:endParaRPr lang="en-US" dirty="0"/>
          </a:p>
          <a:p>
            <a:r>
              <a:rPr lang="en-US" dirty="0"/>
              <a:t>In</a:t>
            </a:r>
            <a:r>
              <a:rPr lang="en-US" baseline="0" dirty="0"/>
              <a:t> reviewing your selected lesson, y</a:t>
            </a:r>
            <a:r>
              <a:rPr lang="en-US" dirty="0"/>
              <a:t>ou will use at least two of the bulleted teacher</a:t>
            </a:r>
            <a:r>
              <a:rPr lang="en-US" baseline="0" dirty="0"/>
              <a:t> </a:t>
            </a:r>
            <a:r>
              <a:rPr lang="en-US" dirty="0"/>
              <a:t>behaviors from each domain.</a:t>
            </a:r>
            <a:r>
              <a:rPr lang="en-US" baseline="0" dirty="0"/>
              <a:t> </a:t>
            </a:r>
            <a:r>
              <a:rPr lang="en-US" dirty="0"/>
              <a:t>Then you will identify where those teacher</a:t>
            </a:r>
            <a:r>
              <a:rPr lang="en-US" baseline="0" dirty="0"/>
              <a:t> behavior will be included within the processes of the lesson.</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47</a:t>
            </a:fld>
            <a:endParaRPr lang="en-US" dirty="0"/>
          </a:p>
        </p:txBody>
      </p:sp>
    </p:spTree>
    <p:extLst>
      <p:ext uri="{BB962C8B-B14F-4D97-AF65-F5344CB8AC3E}">
        <p14:creationId xmlns:p14="http://schemas.microsoft.com/office/powerpoint/2010/main" val="1603367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48</a:t>
            </a:fld>
            <a:endParaRPr lang="en-US" dirty="0"/>
          </a:p>
        </p:txBody>
      </p:sp>
    </p:spTree>
    <p:extLst>
      <p:ext uri="{BB962C8B-B14F-4D97-AF65-F5344CB8AC3E}">
        <p14:creationId xmlns:p14="http://schemas.microsoft.com/office/powerpoint/2010/main" val="15778724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suggested</a:t>
            </a:r>
            <a:r>
              <a:rPr lang="en-US" dirty="0"/>
              <a:t> list is not intended to be exhaustive.</a:t>
            </a:r>
          </a:p>
          <a:p>
            <a:endParaRPr lang="en-US" dirty="0"/>
          </a:p>
          <a:p>
            <a:pPr defTabSz="896752">
              <a:defRPr/>
            </a:pPr>
            <a:r>
              <a:rPr lang="en-US" dirty="0"/>
              <a:t>Optional: </a:t>
            </a:r>
            <a:r>
              <a:rPr lang="en-US" b="1" dirty="0"/>
              <a:t>Inside/outside circle- </a:t>
            </a:r>
            <a:r>
              <a:rPr lang="en-US" dirty="0"/>
              <a:t>review, discuss information using your organizer with the 4 sections of the ELPS</a:t>
            </a:r>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49</a:t>
            </a:fld>
            <a:endParaRPr lang="en-US" dirty="0"/>
          </a:p>
        </p:txBody>
      </p:sp>
    </p:spTree>
    <p:extLst>
      <p:ext uri="{BB962C8B-B14F-4D97-AF65-F5344CB8AC3E}">
        <p14:creationId xmlns:p14="http://schemas.microsoft.com/office/powerpoint/2010/main" val="2277274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defRPr/>
            </a:pPr>
            <a:r>
              <a:rPr lang="en-US" sz="1400" b="1" dirty="0">
                <a:latin typeface="Georgia" pitchFamily="18" charset="0"/>
                <a:ea typeface="ＭＳ Ｐゴシック" pitchFamily="34" charset="-128"/>
              </a:rPr>
              <a:t>Goals:</a:t>
            </a:r>
            <a:r>
              <a:rPr lang="en-US" b="1" dirty="0">
                <a:ea typeface="ＭＳ Ｐゴシック" pitchFamily="34" charset="-128"/>
              </a:rPr>
              <a:t> </a:t>
            </a:r>
          </a:p>
          <a:p>
            <a:pPr marL="114105" indent="-114105">
              <a:lnSpc>
                <a:spcPct val="120000"/>
              </a:lnSpc>
              <a:spcBef>
                <a:spcPct val="0"/>
              </a:spcBef>
              <a:buFontTx/>
              <a:buChar char="•"/>
              <a:defRPr/>
            </a:pPr>
            <a:r>
              <a:rPr lang="en-US" dirty="0">
                <a:latin typeface="Verdana" pitchFamily="34" charset="0"/>
                <a:ea typeface="ＭＳ Ｐゴシック" pitchFamily="34" charset="-128"/>
              </a:rPr>
              <a:t>To model introducing content and language objectives at the beginning a lesson for the participants.</a:t>
            </a:r>
          </a:p>
          <a:p>
            <a:pPr marL="114105" indent="-114105">
              <a:lnSpc>
                <a:spcPct val="120000"/>
              </a:lnSpc>
              <a:spcBef>
                <a:spcPct val="0"/>
              </a:spcBef>
              <a:buFontTx/>
              <a:buChar char="•"/>
              <a:defRPr/>
            </a:pPr>
            <a:r>
              <a:rPr lang="en-US" dirty="0">
                <a:latin typeface="Verdana" pitchFamily="34" charset="0"/>
                <a:ea typeface="ＭＳ Ｐゴシック" pitchFamily="34" charset="-128"/>
              </a:rPr>
              <a:t>To introduce participants to the objectives of the lesson.</a:t>
            </a:r>
            <a:endParaRPr lang="en-US" dirty="0">
              <a:ea typeface="ＭＳ Ｐゴシック" pitchFamily="34" charset="-128"/>
            </a:endParaRPr>
          </a:p>
          <a:p>
            <a:pPr eaLnBrk="1" hangingPunct="1">
              <a:spcBef>
                <a:spcPct val="0"/>
              </a:spcBef>
              <a:buFontTx/>
              <a:buChar char="•"/>
              <a:defRPr/>
            </a:pPr>
            <a:endParaRPr lang="en-US" dirty="0">
              <a:ea typeface="ＭＳ Ｐゴシック" pitchFamily="34" charset="-128"/>
            </a:endParaRPr>
          </a:p>
          <a:p>
            <a:pPr eaLnBrk="1" hangingPunct="1">
              <a:spcBef>
                <a:spcPct val="0"/>
              </a:spcBef>
              <a:defRPr/>
            </a:pPr>
            <a:r>
              <a:rPr lang="en-US" sz="1400" b="1" dirty="0">
                <a:latin typeface="Georgia" pitchFamily="18" charset="0"/>
                <a:ea typeface="ＭＳ Ｐゴシック" pitchFamily="34" charset="-128"/>
              </a:rPr>
              <a:t>Processes:</a:t>
            </a:r>
            <a:endParaRPr lang="en-US" b="1" dirty="0">
              <a:ea typeface="ＭＳ Ｐゴシック" pitchFamily="34" charset="-128"/>
            </a:endParaRPr>
          </a:p>
          <a:p>
            <a:pPr eaLnBrk="1" hangingPunct="1">
              <a:lnSpc>
                <a:spcPct val="120000"/>
              </a:lnSpc>
              <a:spcBef>
                <a:spcPct val="0"/>
              </a:spcBef>
              <a:buFont typeface="Calibri" pitchFamily="34" charset="0"/>
              <a:buAutoNum type="arabicPeriod"/>
              <a:defRPr/>
            </a:pPr>
            <a:r>
              <a:rPr lang="en-US" dirty="0">
                <a:latin typeface="Verdana" pitchFamily="34" charset="0"/>
                <a:ea typeface="ＭＳ Ｐゴシック" pitchFamily="34" charset="-128"/>
              </a:rPr>
              <a:t> Read the objectives aloud with the participants.</a:t>
            </a:r>
          </a:p>
          <a:p>
            <a:pPr eaLnBrk="1" hangingPunct="1">
              <a:lnSpc>
                <a:spcPct val="120000"/>
              </a:lnSpc>
              <a:spcBef>
                <a:spcPct val="0"/>
              </a:spcBef>
              <a:buFont typeface="Calibri" pitchFamily="34" charset="0"/>
              <a:buAutoNum type="arabicPeriod"/>
              <a:defRPr/>
            </a:pPr>
            <a:r>
              <a:rPr lang="en-US" dirty="0">
                <a:latin typeface="Verdana" pitchFamily="34" charset="0"/>
                <a:ea typeface="ＭＳ Ｐゴシック" pitchFamily="34" charset="-128"/>
              </a:rPr>
              <a:t> Tell the participants:</a:t>
            </a:r>
          </a:p>
          <a:p>
            <a:pPr marL="577708" lvl="1" indent="-120620">
              <a:lnSpc>
                <a:spcPct val="120000"/>
              </a:lnSpc>
              <a:spcBef>
                <a:spcPct val="0"/>
              </a:spcBef>
              <a:buFontTx/>
              <a:buChar char="•"/>
              <a:defRPr/>
            </a:pPr>
            <a:r>
              <a:rPr lang="en-US" dirty="0">
                <a:latin typeface="Verdana" pitchFamily="34" charset="0"/>
                <a:ea typeface="ＭＳ Ｐゴシック" pitchFamily="34" charset="-128"/>
              </a:rPr>
              <a:t>“You will be able to explore the key ideas of the ELPS framework through this lesson.”</a:t>
            </a:r>
          </a:p>
          <a:p>
            <a:pPr marL="577708" lvl="1" indent="-120620">
              <a:lnSpc>
                <a:spcPct val="120000"/>
              </a:lnSpc>
              <a:spcBef>
                <a:spcPct val="0"/>
              </a:spcBef>
              <a:buFontTx/>
              <a:buChar char="•"/>
              <a:defRPr/>
            </a:pPr>
            <a:r>
              <a:rPr lang="en-US" dirty="0">
                <a:latin typeface="Verdana" pitchFamily="34" charset="0"/>
                <a:ea typeface="ＭＳ Ｐゴシック" pitchFamily="34" charset="-128"/>
              </a:rPr>
              <a:t>“You will be able to clearly state your responsibilities as a teacher of ELLs.”</a:t>
            </a:r>
            <a:endParaRPr lang="en-US" b="1" dirty="0">
              <a:ea typeface="ＭＳ Ｐゴシック" pitchFamily="34" charset="-128"/>
            </a:endParaRPr>
          </a:p>
        </p:txBody>
      </p:sp>
      <p:sp>
        <p:nvSpPr>
          <p:cNvPr id="4" name="Slide Number Placeholder 3"/>
          <p:cNvSpPr>
            <a:spLocks noGrp="1"/>
          </p:cNvSpPr>
          <p:nvPr>
            <p:ph type="sldNum" sz="quarter" idx="10"/>
          </p:nvPr>
        </p:nvSpPr>
        <p:spPr/>
        <p:txBody>
          <a:bodyPr/>
          <a:lstStyle/>
          <a:p>
            <a:fld id="{A63B1856-D503-4642-A65F-E46314A1E35F}" type="slidenum">
              <a:rPr lang="en-US" smtClean="0"/>
              <a:pPr/>
              <a:t>5</a:t>
            </a:fld>
            <a:endParaRPr lang="en-US" dirty="0"/>
          </a:p>
        </p:txBody>
      </p:sp>
    </p:spTree>
    <p:extLst>
      <p:ext uri="{BB962C8B-B14F-4D97-AF65-F5344CB8AC3E}">
        <p14:creationId xmlns:p14="http://schemas.microsoft.com/office/powerpoint/2010/main" val="33776056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ELPS Instructional Alignment Guide is designed to help teachers gather information needed to ensure that the classroom instruction meets the individual academic and linguistic needs of ELLs.</a:t>
            </a:r>
          </a:p>
          <a:p>
            <a:endParaRPr lang="en-US" dirty="0"/>
          </a:p>
          <a:p>
            <a:r>
              <a:rPr lang="en-US" b="1" u="sng" dirty="0"/>
              <a:t>Reflection Activity:  </a:t>
            </a:r>
            <a:r>
              <a:rPr lang="en-US" dirty="0"/>
              <a:t>Participants will identify</a:t>
            </a:r>
            <a:r>
              <a:rPr lang="en-US" baseline="0" dirty="0"/>
              <a:t> a component from the ELPS Linguistic Instructional Alignment Guide and how it will contribute to meeting their ELL’s instructional needs to promote language development.  </a:t>
            </a:r>
          </a:p>
          <a:p>
            <a:endParaRPr lang="en-US" baseline="0" dirty="0"/>
          </a:p>
          <a:p>
            <a:r>
              <a:rPr lang="en-US" baseline="0" dirty="0"/>
              <a:t>Participants can be divided according to language domain (Listening, Speaking, Reading, Writing).</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52</a:t>
            </a:fld>
            <a:endParaRPr lang="en-US" dirty="0"/>
          </a:p>
        </p:txBody>
      </p:sp>
    </p:spTree>
    <p:extLst>
      <p:ext uri="{BB962C8B-B14F-4D97-AF65-F5344CB8AC3E}">
        <p14:creationId xmlns:p14="http://schemas.microsoft.com/office/powerpoint/2010/main" val="4033360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pPr defTabSz="918636"/>
            <a:fld id="{4732E1A7-E4F7-480A-BD61-F699CFC2F0DD}" type="slidenum">
              <a:rPr lang="en-US" smtClean="0">
                <a:latin typeface="Arial" charset="0"/>
              </a:rPr>
              <a:pPr defTabSz="918636"/>
              <a:t>53</a:t>
            </a:fld>
            <a:endParaRPr lang="en-US" dirty="0">
              <a:latin typeface="Arial"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dirty="0">
              <a:latin typeface="Arial" charset="0"/>
            </a:endParaRPr>
          </a:p>
        </p:txBody>
      </p:sp>
      <p:sp>
        <p:nvSpPr>
          <p:cNvPr id="5" name="Footer Placeholder 4"/>
          <p:cNvSpPr>
            <a:spLocks noGrp="1"/>
          </p:cNvSpPr>
          <p:nvPr>
            <p:ph type="ftr" sz="quarter" idx="10"/>
          </p:nvPr>
        </p:nvSpPr>
        <p:spPr/>
        <p:txBody>
          <a:bodyPr/>
          <a:lstStyle/>
          <a:p>
            <a:r>
              <a:rPr lang="en-US" sz="800"/>
              <a:t>ELPS Instructional Tool                                                         </a:t>
            </a:r>
            <a:endParaRPr lang="en-US" sz="800" dirty="0"/>
          </a:p>
        </p:txBody>
      </p:sp>
    </p:spTree>
    <p:extLst>
      <p:ext uri="{BB962C8B-B14F-4D97-AF65-F5344CB8AC3E}">
        <p14:creationId xmlns:p14="http://schemas.microsoft.com/office/powerpoint/2010/main" val="901293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defRPr/>
            </a:pPr>
            <a:r>
              <a:rPr lang="en-US" sz="1400" b="1" dirty="0">
                <a:latin typeface="Georgia" pitchFamily="18" charset="0"/>
                <a:ea typeface="ＭＳ Ｐゴシック" pitchFamily="34" charset="-128"/>
              </a:rPr>
              <a:t>Goals:</a:t>
            </a:r>
            <a:endParaRPr lang="en-US" b="1" dirty="0">
              <a:ea typeface="ＭＳ Ｐゴシック" pitchFamily="34" charset="-128"/>
            </a:endParaRPr>
          </a:p>
          <a:p>
            <a:pPr marL="114105" indent="-114105">
              <a:lnSpc>
                <a:spcPct val="110000"/>
              </a:lnSpc>
              <a:spcBef>
                <a:spcPct val="0"/>
              </a:spcBef>
              <a:buFontTx/>
              <a:buChar char="•"/>
              <a:defRPr/>
            </a:pPr>
            <a:r>
              <a:rPr lang="en-US" dirty="0">
                <a:latin typeface="Verdana" pitchFamily="34" charset="0"/>
                <a:ea typeface="ＭＳ Ｐゴシック" pitchFamily="34" charset="-128"/>
              </a:rPr>
              <a:t> To model pre teaching vocabulary</a:t>
            </a:r>
          </a:p>
          <a:p>
            <a:pPr marL="162150" indent="-162150">
              <a:lnSpc>
                <a:spcPct val="110000"/>
              </a:lnSpc>
              <a:spcBef>
                <a:spcPct val="0"/>
              </a:spcBef>
              <a:buFontTx/>
              <a:buChar char="•"/>
              <a:defRPr/>
            </a:pPr>
            <a:r>
              <a:rPr lang="en-US" dirty="0">
                <a:latin typeface="Verdana" pitchFamily="34" charset="0"/>
                <a:ea typeface="ＭＳ Ｐゴシック" pitchFamily="34" charset="-128"/>
              </a:rPr>
              <a:t>To build background to understand the lesson.</a:t>
            </a:r>
          </a:p>
          <a:p>
            <a:pPr marL="114105" indent="-114105">
              <a:lnSpc>
                <a:spcPct val="110000"/>
              </a:lnSpc>
              <a:spcBef>
                <a:spcPct val="0"/>
              </a:spcBef>
              <a:buFontTx/>
              <a:buChar char="•"/>
              <a:defRPr/>
            </a:pPr>
            <a:r>
              <a:rPr lang="en-US" dirty="0">
                <a:latin typeface="Verdana" pitchFamily="34" charset="0"/>
                <a:ea typeface="ＭＳ Ｐゴシック" pitchFamily="34" charset="-128"/>
              </a:rPr>
              <a:t> To preview new terms</a:t>
            </a:r>
          </a:p>
          <a:p>
            <a:pPr marL="114105" indent="-114105">
              <a:lnSpc>
                <a:spcPct val="110000"/>
              </a:lnSpc>
              <a:spcBef>
                <a:spcPct val="0"/>
              </a:spcBef>
              <a:buFontTx/>
              <a:buNone/>
              <a:defRPr/>
            </a:pPr>
            <a:endParaRPr lang="en-US" dirty="0">
              <a:latin typeface="Verdana" pitchFamily="34" charset="0"/>
              <a:ea typeface="ＭＳ Ｐゴシック" pitchFamily="34" charset="-128"/>
            </a:endParaRPr>
          </a:p>
          <a:p>
            <a:pPr marL="114105" indent="-114105">
              <a:lnSpc>
                <a:spcPct val="110000"/>
              </a:lnSpc>
              <a:spcBef>
                <a:spcPct val="0"/>
              </a:spcBef>
              <a:buFontTx/>
              <a:buNone/>
              <a:defRPr/>
            </a:pPr>
            <a:r>
              <a:rPr lang="en-US" b="1" dirty="0">
                <a:latin typeface="Verdana" pitchFamily="34" charset="0"/>
                <a:ea typeface="ＭＳ Ｐゴシック" pitchFamily="34" charset="-128"/>
              </a:rPr>
              <a:t>Activity: </a:t>
            </a:r>
            <a:r>
              <a:rPr lang="en-US" b="0" dirty="0">
                <a:latin typeface="Verdana" pitchFamily="34" charset="0"/>
                <a:ea typeface="ＭＳ Ｐゴシック" pitchFamily="34" charset="-128"/>
              </a:rPr>
              <a:t>Create a foldable with</a:t>
            </a:r>
            <a:r>
              <a:rPr lang="en-US" b="0" baseline="0" dirty="0">
                <a:latin typeface="Verdana" pitchFamily="34" charset="0"/>
                <a:ea typeface="ＭＳ Ｐゴシック" pitchFamily="34" charset="-128"/>
              </a:rPr>
              <a:t> 3 columns to organize information using the following sentence stems (Write one stem per column):</a:t>
            </a:r>
            <a:endParaRPr lang="en-US" b="1" dirty="0">
              <a:ea typeface="ＭＳ Ｐゴシック" pitchFamily="34" charset="-128"/>
            </a:endParaRPr>
          </a:p>
          <a:p>
            <a:pPr eaLnBrk="1" hangingPunct="1">
              <a:spcBef>
                <a:spcPct val="0"/>
              </a:spcBef>
              <a:buFontTx/>
              <a:buChar char="•"/>
              <a:defRPr/>
            </a:pPr>
            <a:r>
              <a:rPr lang="en-US" dirty="0">
                <a:latin typeface="Verdana" pitchFamily="34" charset="0"/>
                <a:ea typeface="ＭＳ Ｐゴシック" pitchFamily="34" charset="-128"/>
              </a:rPr>
              <a:t>“I might be familiar with . . . ” </a:t>
            </a:r>
          </a:p>
          <a:p>
            <a:pPr eaLnBrk="1" hangingPunct="1">
              <a:spcBef>
                <a:spcPct val="0"/>
              </a:spcBef>
              <a:buFontTx/>
              <a:buChar char="•"/>
              <a:defRPr/>
            </a:pPr>
            <a:r>
              <a:rPr lang="en-US" dirty="0">
                <a:solidFill>
                  <a:srgbClr val="000000"/>
                </a:solidFill>
                <a:latin typeface="Verdana" pitchFamily="34" charset="0"/>
                <a:ea typeface="ＭＳ Ｐゴシック" pitchFamily="34" charset="-128"/>
              </a:rPr>
              <a:t>“I will discover . . . ” </a:t>
            </a:r>
          </a:p>
          <a:p>
            <a:pPr eaLnBrk="1" hangingPunct="1">
              <a:spcBef>
                <a:spcPct val="0"/>
              </a:spcBef>
              <a:buFontTx/>
              <a:buChar char="•"/>
              <a:defRPr/>
            </a:pPr>
            <a:endParaRPr lang="en-US" dirty="0">
              <a:ea typeface="ＭＳ Ｐゴシック" pitchFamily="34" charset="-128"/>
            </a:endParaRPr>
          </a:p>
          <a:p>
            <a:pPr eaLnBrk="1" hangingPunct="1">
              <a:spcBef>
                <a:spcPct val="0"/>
              </a:spcBef>
              <a:defRPr/>
            </a:pPr>
            <a:r>
              <a:rPr lang="en-US" sz="1400" b="1" dirty="0">
                <a:latin typeface="Georgia" pitchFamily="18" charset="0"/>
                <a:ea typeface="ＭＳ Ｐゴシック" pitchFamily="34" charset="-128"/>
              </a:rPr>
              <a:t>Processes:</a:t>
            </a:r>
            <a:endParaRPr lang="en-US" b="1" dirty="0">
              <a:ea typeface="ＭＳ Ｐゴシック" pitchFamily="34" charset="-128"/>
            </a:endParaRPr>
          </a:p>
          <a:p>
            <a:pPr marL="216199" indent="-216199">
              <a:lnSpc>
                <a:spcPct val="110000"/>
              </a:lnSpc>
              <a:spcBef>
                <a:spcPct val="0"/>
              </a:spcBef>
              <a:buFont typeface="+mj-lt"/>
              <a:buAutoNum type="arabicPeriod"/>
              <a:defRPr/>
            </a:pPr>
            <a:r>
              <a:rPr lang="en-US" dirty="0">
                <a:latin typeface="Verdana" pitchFamily="34" charset="0"/>
                <a:ea typeface="ＭＳ Ｐゴシック" pitchFamily="34" charset="-128"/>
              </a:rPr>
              <a:t>Ask participants to discuss the meanings of the terms from the “I might be familiar with . . . ” column.</a:t>
            </a:r>
            <a:endParaRPr lang="en-US" b="1" dirty="0">
              <a:solidFill>
                <a:srgbClr val="000000"/>
              </a:solidFill>
              <a:latin typeface="Verdana" pitchFamily="34" charset="0"/>
              <a:ea typeface="ＭＳ Ｐゴシック" pitchFamily="34" charset="-128"/>
            </a:endParaRPr>
          </a:p>
          <a:p>
            <a:pPr marL="216199" indent="-216199">
              <a:lnSpc>
                <a:spcPct val="110000"/>
              </a:lnSpc>
              <a:spcBef>
                <a:spcPct val="0"/>
              </a:spcBef>
              <a:buFont typeface="+mj-lt"/>
              <a:buAutoNum type="arabicPeriod"/>
              <a:defRPr/>
            </a:pPr>
            <a:r>
              <a:rPr lang="en-US" dirty="0">
                <a:solidFill>
                  <a:srgbClr val="000000"/>
                </a:solidFill>
                <a:latin typeface="Verdana" pitchFamily="34" charset="0"/>
                <a:ea typeface="ＭＳ Ｐゴシック" pitchFamily="34" charset="-128"/>
              </a:rPr>
              <a:t>Ask participants to discuss the meanings of the terms in the “I will discover . . . ” column.</a:t>
            </a:r>
          </a:p>
          <a:p>
            <a:pPr marL="216199" indent="-216199">
              <a:lnSpc>
                <a:spcPct val="110000"/>
              </a:lnSpc>
              <a:spcBef>
                <a:spcPct val="0"/>
              </a:spcBef>
              <a:buFont typeface="+mj-lt"/>
              <a:buAutoNum type="arabicPeriod"/>
              <a:defRPr/>
            </a:pPr>
            <a:r>
              <a:rPr lang="en-US" dirty="0">
                <a:solidFill>
                  <a:srgbClr val="000000"/>
                </a:solidFill>
                <a:latin typeface="Verdana" pitchFamily="34" charset="0"/>
                <a:ea typeface="ＭＳ Ｐゴシック" pitchFamily="34" charset="-128"/>
              </a:rPr>
              <a:t>Tell participants we will use and</a:t>
            </a:r>
            <a:r>
              <a:rPr lang="en-US" baseline="0" dirty="0">
                <a:solidFill>
                  <a:srgbClr val="000000"/>
                </a:solidFill>
                <a:latin typeface="Verdana" pitchFamily="34" charset="0"/>
                <a:ea typeface="ＭＳ Ｐゴシック" pitchFamily="34" charset="-128"/>
              </a:rPr>
              <a:t> discuss</a:t>
            </a:r>
            <a:r>
              <a:rPr lang="en-US" dirty="0">
                <a:solidFill>
                  <a:srgbClr val="000000"/>
                </a:solidFill>
                <a:latin typeface="Verdana" pitchFamily="34" charset="0"/>
                <a:ea typeface="ＭＳ Ｐゴシック" pitchFamily="34" charset="-128"/>
              </a:rPr>
              <a:t> the terms they</a:t>
            </a:r>
            <a:r>
              <a:rPr lang="en-US" baseline="0" dirty="0">
                <a:solidFill>
                  <a:srgbClr val="000000"/>
                </a:solidFill>
                <a:latin typeface="Verdana" pitchFamily="34" charset="0"/>
                <a:ea typeface="ＭＳ Ｐゴシック" pitchFamily="34" charset="-128"/>
              </a:rPr>
              <a:t> will include in</a:t>
            </a:r>
            <a:r>
              <a:rPr lang="en-US" dirty="0">
                <a:solidFill>
                  <a:srgbClr val="000000"/>
                </a:solidFill>
                <a:latin typeface="Verdana" pitchFamily="34" charset="0"/>
                <a:ea typeface="ＭＳ Ｐゴシック" pitchFamily="34" charset="-128"/>
              </a:rPr>
              <a:t> the next two sentence stems:</a:t>
            </a:r>
            <a:r>
              <a:rPr lang="en-US" baseline="0" dirty="0">
                <a:solidFill>
                  <a:srgbClr val="000000"/>
                </a:solidFill>
                <a:latin typeface="Verdana" pitchFamily="34" charset="0"/>
                <a:ea typeface="ＭＳ Ｐゴシック" pitchFamily="34" charset="-128"/>
              </a:rPr>
              <a:t> </a:t>
            </a:r>
            <a:endParaRPr lang="en-US" dirty="0">
              <a:solidFill>
                <a:srgbClr val="000000"/>
              </a:solidFill>
              <a:latin typeface="Verdana" pitchFamily="34" charset="0"/>
              <a:ea typeface="ＭＳ Ｐゴシック" pitchFamily="34" charset="-128"/>
            </a:endParaRPr>
          </a:p>
          <a:p>
            <a:pPr lvl="1" eaLnBrk="1" hangingPunct="1">
              <a:lnSpc>
                <a:spcPct val="110000"/>
              </a:lnSpc>
              <a:spcBef>
                <a:spcPct val="0"/>
              </a:spcBef>
              <a:buFontTx/>
              <a:buChar char="•"/>
              <a:defRPr/>
            </a:pPr>
            <a:r>
              <a:rPr lang="en-US" dirty="0">
                <a:solidFill>
                  <a:srgbClr val="000000"/>
                </a:solidFill>
                <a:latin typeface="Verdana" pitchFamily="34" charset="0"/>
                <a:ea typeface="ＭＳ Ｐゴシック" pitchFamily="34" charset="-128"/>
              </a:rPr>
              <a:t>in the “I might be familiar with . . . ” column.</a:t>
            </a:r>
          </a:p>
          <a:p>
            <a:pPr lvl="1" eaLnBrk="1" hangingPunct="1">
              <a:lnSpc>
                <a:spcPct val="110000"/>
              </a:lnSpc>
              <a:spcBef>
                <a:spcPct val="0"/>
              </a:spcBef>
              <a:buFontTx/>
              <a:buChar char="•"/>
              <a:defRPr/>
            </a:pPr>
            <a:r>
              <a:rPr lang="en-US" dirty="0">
                <a:solidFill>
                  <a:srgbClr val="000000"/>
                </a:solidFill>
                <a:latin typeface="Verdana" pitchFamily="34" charset="0"/>
                <a:ea typeface="ＭＳ Ｐゴシック" pitchFamily="34" charset="-128"/>
              </a:rPr>
              <a:t>in the “I </a:t>
            </a:r>
            <a:r>
              <a:rPr lang="en-US" dirty="0">
                <a:latin typeface="Verdana" pitchFamily="34" charset="0"/>
                <a:ea typeface="ＭＳ Ｐゴシック" pitchFamily="34" charset="-128"/>
              </a:rPr>
              <a:t>will discover </a:t>
            </a:r>
            <a:r>
              <a:rPr lang="en-US" dirty="0">
                <a:solidFill>
                  <a:srgbClr val="000000"/>
                </a:solidFill>
                <a:latin typeface="Verdana" pitchFamily="34" charset="0"/>
                <a:ea typeface="ＭＳ Ｐゴシック" pitchFamily="34" charset="-128"/>
              </a:rPr>
              <a:t>. . . ”</a:t>
            </a:r>
            <a:r>
              <a:rPr lang="en-US" dirty="0">
                <a:latin typeface="Verdana" pitchFamily="34" charset="0"/>
                <a:ea typeface="ＭＳ Ｐゴシック" pitchFamily="34" charset="-128"/>
              </a:rPr>
              <a:t> column.</a:t>
            </a:r>
            <a:endParaRPr lang="en-US" dirty="0"/>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6</a:t>
            </a:fld>
            <a:endParaRPr lang="en-US" dirty="0"/>
          </a:p>
        </p:txBody>
      </p:sp>
    </p:spTree>
    <p:extLst>
      <p:ext uri="{BB962C8B-B14F-4D97-AF65-F5344CB8AC3E}">
        <p14:creationId xmlns:p14="http://schemas.microsoft.com/office/powerpoint/2010/main" val="381026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spcBef>
                <a:spcPct val="0"/>
              </a:spcBef>
              <a:defRPr/>
            </a:pPr>
            <a:r>
              <a:rPr lang="en-US" sz="1400" b="1" dirty="0">
                <a:latin typeface="Georgia" pitchFamily="18" charset="0"/>
                <a:ea typeface="ＭＳ Ｐゴシック" pitchFamily="34" charset="-128"/>
              </a:rPr>
              <a:t>Goals:</a:t>
            </a:r>
            <a:endParaRPr lang="en-US" b="1" dirty="0">
              <a:ea typeface="ＭＳ Ｐゴシック" pitchFamily="34" charset="-128"/>
            </a:endParaRPr>
          </a:p>
          <a:p>
            <a:pPr marL="114105" indent="-114105">
              <a:lnSpc>
                <a:spcPct val="110000"/>
              </a:lnSpc>
              <a:spcBef>
                <a:spcPct val="0"/>
              </a:spcBef>
              <a:buFontTx/>
              <a:buChar char="•"/>
              <a:defRPr/>
            </a:pPr>
            <a:r>
              <a:rPr lang="en-US" dirty="0">
                <a:latin typeface="Verdana" pitchFamily="34" charset="0"/>
                <a:ea typeface="ＭＳ Ｐゴシック" pitchFamily="34" charset="-128"/>
              </a:rPr>
              <a:t> To model pre teaching vocabulary for the participants.</a:t>
            </a:r>
          </a:p>
          <a:p>
            <a:pPr marL="162150" indent="-162150">
              <a:lnSpc>
                <a:spcPct val="110000"/>
              </a:lnSpc>
              <a:spcBef>
                <a:spcPct val="0"/>
              </a:spcBef>
              <a:buFontTx/>
              <a:buChar char="•"/>
              <a:defRPr/>
            </a:pPr>
            <a:r>
              <a:rPr lang="en-US" dirty="0">
                <a:latin typeface="Verdana" pitchFamily="34" charset="0"/>
                <a:ea typeface="ＭＳ Ｐゴシック" pitchFamily="34" charset="-128"/>
              </a:rPr>
              <a:t>To build background necessary for participants to understand the lesson.</a:t>
            </a:r>
          </a:p>
          <a:p>
            <a:pPr marL="114105" indent="-114105">
              <a:lnSpc>
                <a:spcPct val="110000"/>
              </a:lnSpc>
              <a:spcBef>
                <a:spcPct val="0"/>
              </a:spcBef>
              <a:buFontTx/>
              <a:buChar char="•"/>
              <a:defRPr/>
            </a:pPr>
            <a:r>
              <a:rPr lang="en-US" dirty="0">
                <a:latin typeface="Verdana" pitchFamily="34" charset="0"/>
                <a:ea typeface="ＭＳ Ｐゴシック" pitchFamily="34" charset="-128"/>
              </a:rPr>
              <a:t> To preview new terms which will be discussed during the lesson.</a:t>
            </a:r>
          </a:p>
          <a:p>
            <a:pPr marL="114105" indent="-114105">
              <a:lnSpc>
                <a:spcPct val="110000"/>
              </a:lnSpc>
              <a:spcBef>
                <a:spcPct val="0"/>
              </a:spcBef>
              <a:buFontTx/>
              <a:buNone/>
              <a:defRPr/>
            </a:pPr>
            <a:endParaRPr lang="en-US" dirty="0">
              <a:latin typeface="Verdana" pitchFamily="34" charset="0"/>
              <a:ea typeface="ＭＳ Ｐゴシック" pitchFamily="34" charset="-128"/>
            </a:endParaRPr>
          </a:p>
          <a:p>
            <a:pPr marL="114105" indent="-114105">
              <a:lnSpc>
                <a:spcPct val="110000"/>
              </a:lnSpc>
              <a:spcBef>
                <a:spcPct val="0"/>
              </a:spcBef>
              <a:buFontTx/>
              <a:buNone/>
              <a:defRPr/>
            </a:pPr>
            <a:r>
              <a:rPr lang="en-US" b="1" dirty="0">
                <a:latin typeface="Verdana" pitchFamily="34" charset="0"/>
                <a:ea typeface="ＭＳ Ｐゴシック" pitchFamily="34" charset="-128"/>
              </a:rPr>
              <a:t>Activity: </a:t>
            </a:r>
            <a:r>
              <a:rPr lang="en-US" b="0" dirty="0">
                <a:latin typeface="Verdana" pitchFamily="34" charset="0"/>
                <a:ea typeface="ＭＳ Ｐゴシック" pitchFamily="34" charset="-128"/>
              </a:rPr>
              <a:t>Participants will crate a foldable with</a:t>
            </a:r>
            <a:r>
              <a:rPr lang="en-US" b="0" baseline="0" dirty="0">
                <a:latin typeface="Verdana" pitchFamily="34" charset="0"/>
                <a:ea typeface="ＭＳ Ｐゴシック" pitchFamily="34" charset="-128"/>
              </a:rPr>
              <a:t> 3 columns to organize information using the following sentence stems (Write one stem per column):</a:t>
            </a:r>
            <a:endParaRPr lang="en-US" b="1" dirty="0">
              <a:ea typeface="ＭＳ Ｐゴシック" pitchFamily="34" charset="-128"/>
            </a:endParaRPr>
          </a:p>
          <a:p>
            <a:pPr eaLnBrk="1" hangingPunct="1">
              <a:spcBef>
                <a:spcPct val="0"/>
              </a:spcBef>
              <a:buFontTx/>
              <a:buChar char="•"/>
              <a:defRPr/>
            </a:pPr>
            <a:r>
              <a:rPr lang="en-US" dirty="0">
                <a:latin typeface="Verdana" pitchFamily="34" charset="0"/>
                <a:ea typeface="ＭＳ Ｐゴシック" pitchFamily="34" charset="-128"/>
              </a:rPr>
              <a:t>“I might be familiar with . . . ” </a:t>
            </a:r>
          </a:p>
          <a:p>
            <a:pPr eaLnBrk="1" hangingPunct="1">
              <a:spcBef>
                <a:spcPct val="0"/>
              </a:spcBef>
              <a:buFontTx/>
              <a:buChar char="•"/>
              <a:defRPr/>
            </a:pPr>
            <a:r>
              <a:rPr lang="en-US" dirty="0">
                <a:solidFill>
                  <a:srgbClr val="000000"/>
                </a:solidFill>
                <a:latin typeface="Verdana" pitchFamily="34" charset="0"/>
                <a:ea typeface="ＭＳ Ｐゴシック" pitchFamily="34" charset="-128"/>
              </a:rPr>
              <a:t>“I will discover . . . ” </a:t>
            </a:r>
          </a:p>
          <a:p>
            <a:pPr eaLnBrk="1" hangingPunct="1">
              <a:spcBef>
                <a:spcPct val="0"/>
              </a:spcBef>
              <a:buFontTx/>
              <a:buChar char="•"/>
              <a:defRPr/>
            </a:pPr>
            <a:r>
              <a:rPr lang="en-US" dirty="0">
                <a:solidFill>
                  <a:srgbClr val="000000"/>
                </a:solidFill>
                <a:latin typeface="Verdana" pitchFamily="34" charset="0"/>
                <a:ea typeface="ＭＳ Ｐゴシック" pitchFamily="34" charset="-128"/>
              </a:rPr>
              <a:t>“I have learned . . .”</a:t>
            </a:r>
          </a:p>
          <a:p>
            <a:pPr eaLnBrk="1" hangingPunct="1">
              <a:spcBef>
                <a:spcPct val="0"/>
              </a:spcBef>
              <a:buFontTx/>
              <a:buChar char="•"/>
              <a:defRPr/>
            </a:pPr>
            <a:endParaRPr lang="en-US" dirty="0">
              <a:ea typeface="ＭＳ Ｐゴシック" pitchFamily="34" charset="-128"/>
            </a:endParaRPr>
          </a:p>
          <a:p>
            <a:pPr eaLnBrk="1" hangingPunct="1">
              <a:spcBef>
                <a:spcPct val="0"/>
              </a:spcBef>
              <a:defRPr/>
            </a:pPr>
            <a:r>
              <a:rPr lang="en-US" sz="1400" b="1" dirty="0">
                <a:latin typeface="Georgia" pitchFamily="18" charset="0"/>
                <a:ea typeface="ＭＳ Ｐゴシック" pitchFamily="34" charset="-128"/>
              </a:rPr>
              <a:t>Processes:</a:t>
            </a:r>
            <a:endParaRPr lang="en-US" b="1" dirty="0">
              <a:ea typeface="ＭＳ Ｐゴシック" pitchFamily="34" charset="-128"/>
            </a:endParaRPr>
          </a:p>
          <a:p>
            <a:pPr marL="216199" indent="-216199">
              <a:lnSpc>
                <a:spcPct val="110000"/>
              </a:lnSpc>
              <a:spcBef>
                <a:spcPct val="0"/>
              </a:spcBef>
              <a:buFont typeface="+mj-lt"/>
              <a:buAutoNum type="arabicPeriod"/>
              <a:defRPr/>
            </a:pPr>
            <a:r>
              <a:rPr lang="en-US" dirty="0">
                <a:latin typeface="Verdana" pitchFamily="34" charset="0"/>
                <a:ea typeface="ＭＳ Ｐゴシック" pitchFamily="34" charset="-128"/>
              </a:rPr>
              <a:t>Ask participants to discuss the meanings of the terms from the “I might be familiar with . . . ” column.</a:t>
            </a:r>
            <a:endParaRPr lang="en-US" b="1" dirty="0">
              <a:solidFill>
                <a:srgbClr val="000000"/>
              </a:solidFill>
              <a:latin typeface="Verdana" pitchFamily="34" charset="0"/>
              <a:ea typeface="ＭＳ Ｐゴシック" pitchFamily="34" charset="-128"/>
            </a:endParaRPr>
          </a:p>
          <a:p>
            <a:pPr marL="216199" indent="-216199">
              <a:lnSpc>
                <a:spcPct val="110000"/>
              </a:lnSpc>
              <a:spcBef>
                <a:spcPct val="0"/>
              </a:spcBef>
              <a:buFont typeface="+mj-lt"/>
              <a:buAutoNum type="arabicPeriod"/>
              <a:defRPr/>
            </a:pPr>
            <a:r>
              <a:rPr lang="en-US" dirty="0">
                <a:solidFill>
                  <a:srgbClr val="000000"/>
                </a:solidFill>
                <a:latin typeface="Verdana" pitchFamily="34" charset="0"/>
                <a:ea typeface="ＭＳ Ｐゴシック" pitchFamily="34" charset="-128"/>
              </a:rPr>
              <a:t>Ask participants to discuss the meanings of the terms in the “I will discover . . . ” column.</a:t>
            </a:r>
          </a:p>
          <a:p>
            <a:pPr marL="216199" indent="-216199">
              <a:lnSpc>
                <a:spcPct val="110000"/>
              </a:lnSpc>
              <a:spcBef>
                <a:spcPct val="0"/>
              </a:spcBef>
              <a:buFont typeface="+mj-lt"/>
              <a:buAutoNum type="arabicPeriod"/>
              <a:defRPr/>
            </a:pPr>
            <a:r>
              <a:rPr lang="en-US" dirty="0">
                <a:solidFill>
                  <a:srgbClr val="000000"/>
                </a:solidFill>
                <a:latin typeface="Verdana" pitchFamily="34" charset="0"/>
                <a:ea typeface="ＭＳ Ｐゴシック" pitchFamily="34" charset="-128"/>
              </a:rPr>
              <a:t>Tell participants we will use and</a:t>
            </a:r>
            <a:r>
              <a:rPr lang="en-US" baseline="0" dirty="0">
                <a:solidFill>
                  <a:srgbClr val="000000"/>
                </a:solidFill>
                <a:latin typeface="Verdana" pitchFamily="34" charset="0"/>
                <a:ea typeface="ＭＳ Ｐゴシック" pitchFamily="34" charset="-128"/>
              </a:rPr>
              <a:t> discuss</a:t>
            </a:r>
            <a:r>
              <a:rPr lang="en-US" dirty="0">
                <a:solidFill>
                  <a:srgbClr val="000000"/>
                </a:solidFill>
                <a:latin typeface="Verdana" pitchFamily="34" charset="0"/>
                <a:ea typeface="ＭＳ Ｐゴシック" pitchFamily="34" charset="-128"/>
              </a:rPr>
              <a:t> the terms they</a:t>
            </a:r>
            <a:r>
              <a:rPr lang="en-US" baseline="0" dirty="0">
                <a:solidFill>
                  <a:srgbClr val="000000"/>
                </a:solidFill>
                <a:latin typeface="Verdana" pitchFamily="34" charset="0"/>
                <a:ea typeface="ＭＳ Ｐゴシック" pitchFamily="34" charset="-128"/>
              </a:rPr>
              <a:t> will include in</a:t>
            </a:r>
            <a:r>
              <a:rPr lang="en-US" dirty="0">
                <a:solidFill>
                  <a:srgbClr val="000000"/>
                </a:solidFill>
                <a:latin typeface="Verdana" pitchFamily="34" charset="0"/>
                <a:ea typeface="ＭＳ Ｐゴシック" pitchFamily="34" charset="-128"/>
              </a:rPr>
              <a:t> the next two sentence stems:</a:t>
            </a:r>
            <a:r>
              <a:rPr lang="en-US" baseline="0" dirty="0">
                <a:solidFill>
                  <a:srgbClr val="000000"/>
                </a:solidFill>
                <a:latin typeface="Verdana" pitchFamily="34" charset="0"/>
                <a:ea typeface="ＭＳ Ｐゴシック" pitchFamily="34" charset="-128"/>
              </a:rPr>
              <a:t> </a:t>
            </a:r>
            <a:endParaRPr lang="en-US" dirty="0">
              <a:solidFill>
                <a:srgbClr val="000000"/>
              </a:solidFill>
              <a:latin typeface="Verdana" pitchFamily="34" charset="0"/>
              <a:ea typeface="ＭＳ Ｐゴシック" pitchFamily="34" charset="-128"/>
            </a:endParaRPr>
          </a:p>
          <a:p>
            <a:pPr lvl="1" eaLnBrk="1" hangingPunct="1">
              <a:lnSpc>
                <a:spcPct val="110000"/>
              </a:lnSpc>
              <a:spcBef>
                <a:spcPct val="0"/>
              </a:spcBef>
              <a:buFontTx/>
              <a:buChar char="•"/>
              <a:defRPr/>
            </a:pPr>
            <a:r>
              <a:rPr lang="en-US" dirty="0">
                <a:solidFill>
                  <a:srgbClr val="000000"/>
                </a:solidFill>
                <a:latin typeface="Verdana" pitchFamily="34" charset="0"/>
                <a:ea typeface="ＭＳ Ｐゴシック" pitchFamily="34" charset="-128"/>
              </a:rPr>
              <a:t>in the “I might be familiar with . . . ” column.</a:t>
            </a:r>
          </a:p>
          <a:p>
            <a:pPr lvl="1" eaLnBrk="1" hangingPunct="1">
              <a:lnSpc>
                <a:spcPct val="110000"/>
              </a:lnSpc>
              <a:spcBef>
                <a:spcPct val="0"/>
              </a:spcBef>
              <a:buFontTx/>
              <a:buChar char="•"/>
              <a:defRPr/>
            </a:pPr>
            <a:r>
              <a:rPr lang="en-US" dirty="0">
                <a:solidFill>
                  <a:srgbClr val="000000"/>
                </a:solidFill>
                <a:latin typeface="Verdana" pitchFamily="34" charset="0"/>
                <a:ea typeface="ＭＳ Ｐゴシック" pitchFamily="34" charset="-128"/>
              </a:rPr>
              <a:t>in the “I </a:t>
            </a:r>
            <a:r>
              <a:rPr lang="en-US" dirty="0">
                <a:latin typeface="Verdana" pitchFamily="34" charset="0"/>
                <a:ea typeface="ＭＳ Ｐゴシック" pitchFamily="34" charset="-128"/>
              </a:rPr>
              <a:t>will discover </a:t>
            </a:r>
            <a:r>
              <a:rPr lang="en-US" dirty="0">
                <a:solidFill>
                  <a:srgbClr val="000000"/>
                </a:solidFill>
                <a:latin typeface="Verdana" pitchFamily="34" charset="0"/>
                <a:ea typeface="ＭＳ Ｐゴシック" pitchFamily="34" charset="-128"/>
              </a:rPr>
              <a:t>. . . ”</a:t>
            </a:r>
            <a:r>
              <a:rPr lang="en-US" dirty="0">
                <a:latin typeface="Verdana" pitchFamily="34" charset="0"/>
                <a:ea typeface="ＭＳ Ｐゴシック" pitchFamily="34" charset="-128"/>
              </a:rPr>
              <a:t> column.</a:t>
            </a:r>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7</a:t>
            </a:fld>
            <a:endParaRPr lang="en-US" dirty="0"/>
          </a:p>
        </p:txBody>
      </p:sp>
    </p:spTree>
    <p:extLst>
      <p:ext uri="{BB962C8B-B14F-4D97-AF65-F5344CB8AC3E}">
        <p14:creationId xmlns:p14="http://schemas.microsoft.com/office/powerpoint/2010/main" val="129892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spcBef>
                <a:spcPct val="0"/>
              </a:spcBef>
              <a:defRPr/>
            </a:pPr>
            <a:r>
              <a:rPr lang="en-US" sz="1400" b="1" dirty="0">
                <a:latin typeface="Georgia" pitchFamily="18" charset="0"/>
                <a:ea typeface="ＭＳ Ｐゴシック" pitchFamily="34" charset="-128"/>
              </a:rPr>
              <a:t>Goals</a:t>
            </a:r>
            <a:r>
              <a:rPr lang="en-US" b="1" dirty="0">
                <a:ea typeface="ＭＳ Ｐゴシック" pitchFamily="34" charset="-128"/>
              </a:rPr>
              <a:t>:</a:t>
            </a:r>
          </a:p>
          <a:p>
            <a:pPr marL="114105" indent="-114105">
              <a:lnSpc>
                <a:spcPct val="90000"/>
              </a:lnSpc>
              <a:spcBef>
                <a:spcPct val="0"/>
              </a:spcBef>
              <a:buFontTx/>
              <a:buChar char="•"/>
              <a:defRPr/>
            </a:pPr>
            <a:r>
              <a:rPr lang="en-US" sz="1000" dirty="0">
                <a:latin typeface="Verdana" pitchFamily="34" charset="0"/>
                <a:ea typeface="ＭＳ Ｐゴシック" pitchFamily="34" charset="-128"/>
              </a:rPr>
              <a:t>To identify differences between language development standards found in the older ESL TEKS and the current ELPS.</a:t>
            </a:r>
          </a:p>
          <a:p>
            <a:pPr marL="114105" indent="-114105">
              <a:lnSpc>
                <a:spcPct val="90000"/>
              </a:lnSpc>
              <a:spcBef>
                <a:spcPct val="0"/>
              </a:spcBef>
              <a:buFontTx/>
              <a:buChar char="•"/>
              <a:defRPr/>
            </a:pPr>
            <a:r>
              <a:rPr lang="en-US" sz="1000" dirty="0">
                <a:latin typeface="Verdana" pitchFamily="34" charset="0"/>
                <a:ea typeface="ＭＳ Ｐゴシック" pitchFamily="34" charset="-128"/>
              </a:rPr>
              <a:t>To highlight the fact that teachers in every course in the required curriculum are required to integrate ELPS into content-area instruction.</a:t>
            </a:r>
            <a:endParaRPr lang="en-US" dirty="0">
              <a:ea typeface="ＭＳ Ｐゴシック" pitchFamily="34" charset="-128"/>
            </a:endParaRPr>
          </a:p>
          <a:p>
            <a:pPr eaLnBrk="1" hangingPunct="1">
              <a:lnSpc>
                <a:spcPct val="90000"/>
              </a:lnSpc>
              <a:spcBef>
                <a:spcPct val="0"/>
              </a:spcBef>
              <a:buFontTx/>
              <a:buChar char="•"/>
              <a:defRPr/>
            </a:pPr>
            <a:endParaRPr lang="en-US" sz="1400" dirty="0">
              <a:latin typeface="Georgia" pitchFamily="18" charset="0"/>
              <a:ea typeface="ＭＳ Ｐゴシック" pitchFamily="34" charset="-128"/>
            </a:endParaRPr>
          </a:p>
          <a:p>
            <a:pPr eaLnBrk="1" hangingPunct="1">
              <a:lnSpc>
                <a:spcPct val="90000"/>
              </a:lnSpc>
              <a:spcBef>
                <a:spcPct val="0"/>
              </a:spcBef>
              <a:defRPr/>
            </a:pPr>
            <a:r>
              <a:rPr lang="en-US" sz="1400" b="1" dirty="0">
                <a:latin typeface="Georgia" pitchFamily="18" charset="0"/>
                <a:ea typeface="ＭＳ Ｐゴシック" pitchFamily="34" charset="-128"/>
              </a:rPr>
              <a:t>Processes</a:t>
            </a:r>
            <a:r>
              <a:rPr lang="en-US" b="1" dirty="0">
                <a:ea typeface="ＭＳ Ｐゴシック" pitchFamily="34" charset="-128"/>
              </a:rPr>
              <a:t>:</a:t>
            </a:r>
            <a:endParaRPr lang="en-US" b="1" i="1" dirty="0">
              <a:ea typeface="ＭＳ Ｐゴシック" pitchFamily="34" charset="-128"/>
            </a:endParaRPr>
          </a:p>
          <a:p>
            <a:pPr marL="216199" indent="-216199">
              <a:lnSpc>
                <a:spcPct val="90000"/>
              </a:lnSpc>
              <a:spcBef>
                <a:spcPct val="0"/>
              </a:spcBef>
              <a:buFont typeface="+mj-lt"/>
              <a:buAutoNum type="arabicPeriod"/>
              <a:defRPr/>
            </a:pPr>
            <a:r>
              <a:rPr lang="en-US" sz="1000" dirty="0">
                <a:solidFill>
                  <a:srgbClr val="000000"/>
                </a:solidFill>
                <a:latin typeface="Verdana" pitchFamily="34" charset="0"/>
                <a:ea typeface="ＭＳ Ｐゴシック" pitchFamily="34" charset="-128"/>
              </a:rPr>
              <a:t>Explain to the participants:</a:t>
            </a:r>
          </a:p>
          <a:p>
            <a:pPr marL="674523" lvl="1" indent="-223783">
              <a:lnSpc>
                <a:spcPct val="90000"/>
              </a:lnSpc>
              <a:spcBef>
                <a:spcPct val="0"/>
              </a:spcBef>
              <a:buFont typeface="Arial"/>
              <a:buChar char="•"/>
              <a:defRPr/>
            </a:pPr>
            <a:r>
              <a:rPr lang="en-US" sz="1000" dirty="0">
                <a:solidFill>
                  <a:srgbClr val="000000"/>
                </a:solidFill>
                <a:latin typeface="Verdana" pitchFamily="34" charset="0"/>
                <a:ea typeface="ＭＳ Ｐゴシック" pitchFamily="34" charset="-128"/>
              </a:rPr>
              <a:t>This was how the standards used to be organized.</a:t>
            </a:r>
          </a:p>
          <a:p>
            <a:pPr marL="674523" lvl="1" indent="-223783">
              <a:lnSpc>
                <a:spcPct val="90000"/>
              </a:lnSpc>
              <a:spcBef>
                <a:spcPct val="0"/>
              </a:spcBef>
              <a:buFont typeface="Arial"/>
              <a:buChar char="•"/>
              <a:defRPr/>
            </a:pPr>
            <a:r>
              <a:rPr lang="en-US" sz="1000" dirty="0">
                <a:solidFill>
                  <a:srgbClr val="000000"/>
                </a:solidFill>
                <a:latin typeface="Verdana" pitchFamily="34" charset="0"/>
                <a:ea typeface="ＭＳ Ｐゴシック" pitchFamily="34" charset="-128"/>
              </a:rPr>
              <a:t>Language development was mainly addressed within ESL and bilingual programs.</a:t>
            </a:r>
          </a:p>
          <a:p>
            <a:pPr marL="674523" lvl="1" indent="-223783">
              <a:lnSpc>
                <a:spcPct val="90000"/>
              </a:lnSpc>
              <a:spcBef>
                <a:spcPct val="0"/>
              </a:spcBef>
              <a:buFont typeface="Arial"/>
              <a:buChar char="•"/>
              <a:defRPr/>
            </a:pPr>
            <a:r>
              <a:rPr lang="en-US" sz="1000" dirty="0">
                <a:solidFill>
                  <a:srgbClr val="000000"/>
                </a:solidFill>
                <a:latin typeface="Verdana" pitchFamily="34" charset="0"/>
                <a:ea typeface="ＭＳ Ｐゴシック" pitchFamily="34" charset="-128"/>
              </a:rPr>
              <a:t>Standards focused on knowledge and skills connected with language arts.</a:t>
            </a:r>
          </a:p>
          <a:p>
            <a:pPr marL="674523" lvl="1" indent="-223783">
              <a:lnSpc>
                <a:spcPct val="90000"/>
              </a:lnSpc>
              <a:spcBef>
                <a:spcPct val="0"/>
              </a:spcBef>
              <a:defRPr/>
            </a:pPr>
            <a:endParaRPr lang="en-US" sz="1000" dirty="0">
              <a:solidFill>
                <a:srgbClr val="000000"/>
              </a:solidFill>
              <a:latin typeface="Verdana" pitchFamily="34" charset="0"/>
              <a:ea typeface="ＭＳ Ｐゴシック" pitchFamily="34" charset="-128"/>
            </a:endParaRPr>
          </a:p>
          <a:p>
            <a:pPr marL="216199" indent="-216199">
              <a:lnSpc>
                <a:spcPct val="90000"/>
              </a:lnSpc>
              <a:spcBef>
                <a:spcPct val="0"/>
              </a:spcBef>
              <a:buFont typeface="+mj-lt"/>
              <a:buAutoNum type="arabicPeriod"/>
              <a:defRPr/>
            </a:pPr>
            <a:r>
              <a:rPr lang="en-US" sz="1000" dirty="0">
                <a:solidFill>
                  <a:srgbClr val="000000"/>
                </a:solidFill>
                <a:latin typeface="Verdana" pitchFamily="34" charset="0"/>
                <a:ea typeface="ＭＳ Ｐゴシック" pitchFamily="34" charset="-128"/>
              </a:rPr>
              <a:t>Explain to participants that in December 2007, Texas reorganized the focus of language development for ELLs. </a:t>
            </a:r>
          </a:p>
          <a:p>
            <a:pPr marL="216199" indent="-216199">
              <a:lnSpc>
                <a:spcPct val="90000"/>
              </a:lnSpc>
              <a:spcBef>
                <a:spcPct val="0"/>
              </a:spcBef>
              <a:buFont typeface="+mj-lt"/>
              <a:buAutoNum type="arabicPeriod"/>
              <a:defRPr/>
            </a:pPr>
            <a:endParaRPr lang="en-US" sz="1000" dirty="0">
              <a:solidFill>
                <a:srgbClr val="000000"/>
              </a:solidFill>
              <a:latin typeface="Verdana" pitchFamily="34" charset="0"/>
              <a:ea typeface="ＭＳ Ｐゴシック" pitchFamily="34" charset="-128"/>
            </a:endParaRPr>
          </a:p>
          <a:p>
            <a:pPr marL="216199" indent="-216199">
              <a:lnSpc>
                <a:spcPct val="90000"/>
              </a:lnSpc>
              <a:spcBef>
                <a:spcPct val="0"/>
              </a:spcBef>
              <a:buFont typeface="+mj-lt"/>
              <a:buAutoNum type="arabicPeriod"/>
              <a:defRPr/>
            </a:pPr>
            <a:r>
              <a:rPr lang="en-US" sz="1000" dirty="0">
                <a:latin typeface="Verdana" pitchFamily="34" charset="0"/>
                <a:ea typeface="ＭＳ Ｐゴシック" pitchFamily="34" charset="-128"/>
              </a:rPr>
              <a:t>Explain to the participants:</a:t>
            </a:r>
          </a:p>
          <a:p>
            <a:pPr marL="674523" lvl="1" indent="-223783">
              <a:lnSpc>
                <a:spcPct val="90000"/>
              </a:lnSpc>
              <a:spcBef>
                <a:spcPct val="0"/>
              </a:spcBef>
              <a:buFont typeface="Arial"/>
              <a:buChar char="•"/>
              <a:defRPr/>
            </a:pPr>
            <a:r>
              <a:rPr lang="en-US" sz="1000" dirty="0">
                <a:latin typeface="Verdana" pitchFamily="34" charset="0"/>
                <a:ea typeface="ＭＳ Ｐゴシック" pitchFamily="34" charset="-128"/>
              </a:rPr>
              <a:t>This is how the ELPS are currently organized.</a:t>
            </a:r>
          </a:p>
          <a:p>
            <a:pPr marL="674523" lvl="1" indent="-223783">
              <a:lnSpc>
                <a:spcPct val="90000"/>
              </a:lnSpc>
              <a:spcBef>
                <a:spcPct val="0"/>
              </a:spcBef>
              <a:buFont typeface="Arial"/>
              <a:buChar char="•"/>
              <a:defRPr/>
            </a:pPr>
            <a:r>
              <a:rPr lang="en-US" sz="1000" dirty="0">
                <a:latin typeface="Verdana" pitchFamily="34" charset="0"/>
                <a:ea typeface="ＭＳ Ｐゴシック" pitchFamily="34" charset="-128"/>
              </a:rPr>
              <a:t>They are part of every course in the required curriculum.</a:t>
            </a:r>
          </a:p>
          <a:p>
            <a:pPr marL="674523" lvl="1" indent="-223783">
              <a:lnSpc>
                <a:spcPct val="90000"/>
              </a:lnSpc>
              <a:spcBef>
                <a:spcPct val="0"/>
              </a:spcBef>
              <a:buFont typeface="Arial"/>
              <a:buChar char="•"/>
              <a:defRPr/>
            </a:pPr>
            <a:r>
              <a:rPr lang="en-US" sz="1000" dirty="0">
                <a:latin typeface="Verdana" pitchFamily="34" charset="0"/>
                <a:ea typeface="ＭＳ Ｐゴシック" pitchFamily="34" charset="-128"/>
              </a:rPr>
              <a:t>They are integrated into all courses, not just the bilingual or ESL program.</a:t>
            </a:r>
          </a:p>
          <a:p>
            <a:pPr marL="674523" lvl="1" indent="-223783">
              <a:lnSpc>
                <a:spcPct val="90000"/>
              </a:lnSpc>
              <a:spcBef>
                <a:spcPct val="0"/>
              </a:spcBef>
              <a:buFont typeface="Arial"/>
              <a:buChar char="•"/>
              <a:defRPr/>
            </a:pPr>
            <a:r>
              <a:rPr lang="en-US" sz="1000" dirty="0">
                <a:latin typeface="Verdana" pitchFamily="34" charset="0"/>
                <a:ea typeface="ＭＳ Ｐゴシック" pitchFamily="34" charset="-128"/>
              </a:rPr>
              <a:t>They focus on skills connected to academic language development necessary for all content areas.</a:t>
            </a:r>
          </a:p>
        </p:txBody>
      </p:sp>
      <p:sp>
        <p:nvSpPr>
          <p:cNvPr id="4" name="Slide Number Placeholder 3"/>
          <p:cNvSpPr>
            <a:spLocks noGrp="1"/>
          </p:cNvSpPr>
          <p:nvPr>
            <p:ph type="sldNum" sz="quarter" idx="10"/>
          </p:nvPr>
        </p:nvSpPr>
        <p:spPr/>
        <p:txBody>
          <a:bodyPr/>
          <a:lstStyle/>
          <a:p>
            <a:fld id="{A63B1856-D503-4642-A65F-E46314A1E35F}" type="slidenum">
              <a:rPr lang="en-US" smtClean="0"/>
              <a:pPr/>
              <a:t>8</a:t>
            </a:fld>
            <a:endParaRPr lang="en-US" dirty="0"/>
          </a:p>
        </p:txBody>
      </p:sp>
    </p:spTree>
    <p:extLst>
      <p:ext uri="{BB962C8B-B14F-4D97-AF65-F5344CB8AC3E}">
        <p14:creationId xmlns:p14="http://schemas.microsoft.com/office/powerpoint/2010/main" val="427718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spcBef>
                <a:spcPct val="0"/>
              </a:spcBef>
              <a:defRPr/>
            </a:pPr>
            <a:r>
              <a:rPr lang="en-US" sz="1400" b="1" dirty="0">
                <a:latin typeface="Georgia" pitchFamily="18" charset="0"/>
                <a:ea typeface="ＭＳ Ｐゴシック" pitchFamily="34" charset="-128"/>
              </a:rPr>
              <a:t>Goals:</a:t>
            </a:r>
            <a:endParaRPr lang="en-US" b="1" dirty="0">
              <a:ea typeface="ＭＳ Ｐゴシック" pitchFamily="34" charset="-128"/>
            </a:endParaRPr>
          </a:p>
          <a:p>
            <a:pPr eaLnBrk="1" hangingPunct="1">
              <a:lnSpc>
                <a:spcPct val="110000"/>
              </a:lnSpc>
              <a:spcBef>
                <a:spcPct val="0"/>
              </a:spcBef>
              <a:buFontTx/>
              <a:buChar char="•"/>
              <a:defRPr/>
            </a:pPr>
            <a:r>
              <a:rPr lang="en-US" dirty="0">
                <a:latin typeface="Verdana" pitchFamily="34" charset="0"/>
                <a:ea typeface="ＭＳ Ｐゴシック" pitchFamily="34" charset="-128"/>
              </a:rPr>
              <a:t> To have participants access prior knowledge about the needs of ELLs.</a:t>
            </a:r>
          </a:p>
          <a:p>
            <a:pPr eaLnBrk="1" hangingPunct="1">
              <a:lnSpc>
                <a:spcPct val="110000"/>
              </a:lnSpc>
              <a:spcBef>
                <a:spcPct val="0"/>
              </a:spcBef>
              <a:buFontTx/>
              <a:buChar char="•"/>
              <a:defRPr/>
            </a:pPr>
            <a:r>
              <a:rPr lang="en-US" dirty="0">
                <a:latin typeface="Verdana" pitchFamily="34" charset="0"/>
                <a:ea typeface="ＭＳ Ｐゴシック" pitchFamily="34" charset="-128"/>
              </a:rPr>
              <a:t> To model the facilitation of structured conversation.</a:t>
            </a:r>
            <a:endParaRPr lang="en-US" b="1" dirty="0">
              <a:ea typeface="ＭＳ Ｐゴシック" pitchFamily="34" charset="-128"/>
            </a:endParaRPr>
          </a:p>
          <a:p>
            <a:pPr eaLnBrk="1" hangingPunct="1">
              <a:spcBef>
                <a:spcPct val="0"/>
              </a:spcBef>
              <a:defRPr/>
            </a:pPr>
            <a:r>
              <a:rPr lang="en-US" sz="1400" b="1" dirty="0">
                <a:latin typeface="Georgia" pitchFamily="18" charset="0"/>
                <a:ea typeface="ＭＳ Ｐゴシック" pitchFamily="34" charset="-128"/>
              </a:rPr>
              <a:t>Processes:</a:t>
            </a:r>
            <a:endParaRPr lang="en-US" dirty="0">
              <a:latin typeface="Arial" pitchFamily="34" charset="0"/>
              <a:ea typeface="ＭＳ Ｐゴシック" pitchFamily="34" charset="-128"/>
            </a:endParaRPr>
          </a:p>
          <a:p>
            <a:pPr marL="216199" indent="-216199">
              <a:lnSpc>
                <a:spcPct val="120000"/>
              </a:lnSpc>
              <a:spcBef>
                <a:spcPct val="0"/>
              </a:spcBef>
              <a:buFont typeface="+mj-lt"/>
              <a:buAutoNum type="arabicPeriod"/>
              <a:defRPr/>
            </a:pPr>
            <a:r>
              <a:rPr lang="en-US" dirty="0">
                <a:latin typeface="Verdana" pitchFamily="34" charset="0"/>
                <a:ea typeface="ＭＳ Ｐゴシック" pitchFamily="34" charset="-128"/>
              </a:rPr>
              <a:t>Explain that they will reflection on the needs of ELLs.</a:t>
            </a:r>
          </a:p>
          <a:p>
            <a:pPr marL="216199" indent="-216199">
              <a:lnSpc>
                <a:spcPct val="120000"/>
              </a:lnSpc>
              <a:spcBef>
                <a:spcPct val="0"/>
              </a:spcBef>
              <a:buFont typeface="+mj-lt"/>
              <a:buAutoNum type="arabicPeriod"/>
              <a:defRPr/>
            </a:pPr>
            <a:r>
              <a:rPr lang="en-US" dirty="0">
                <a:latin typeface="Verdana" pitchFamily="34" charset="0"/>
                <a:ea typeface="ＭＳ Ｐゴシック" pitchFamily="34" charset="-128"/>
              </a:rPr>
              <a:t>Say: You will share your response to the sentence starter with someone from another table. </a:t>
            </a:r>
          </a:p>
          <a:p>
            <a:pPr marL="216199" indent="-216199">
              <a:lnSpc>
                <a:spcPct val="120000"/>
              </a:lnSpc>
              <a:spcBef>
                <a:spcPct val="0"/>
              </a:spcBef>
              <a:buFont typeface="+mj-lt"/>
              <a:buAutoNum type="arabicPeriod"/>
              <a:defRPr/>
            </a:pPr>
            <a:r>
              <a:rPr lang="en-US" baseline="0" dirty="0">
                <a:latin typeface="Verdana" pitchFamily="34" charset="0"/>
                <a:ea typeface="ＭＳ Ｐゴシック" pitchFamily="34" charset="-128"/>
              </a:rPr>
              <a:t>C</a:t>
            </a:r>
            <a:r>
              <a:rPr lang="en-US" dirty="0">
                <a:latin typeface="Verdana" pitchFamily="34" charset="0"/>
                <a:ea typeface="ＭＳ Ｐゴシック" pitchFamily="34" charset="-128"/>
              </a:rPr>
              <a:t>hoose one participant to model a structured conversation using stems:</a:t>
            </a:r>
          </a:p>
          <a:p>
            <a:pPr marL="216199" indent="-216199">
              <a:lnSpc>
                <a:spcPct val="120000"/>
              </a:lnSpc>
              <a:spcBef>
                <a:spcPct val="0"/>
              </a:spcBef>
              <a:buFont typeface="+mj-lt"/>
              <a:buNone/>
              <a:defRPr/>
            </a:pPr>
            <a:r>
              <a:rPr lang="en-US" b="1" i="1" dirty="0">
                <a:latin typeface="Verdana" pitchFamily="34" charset="0"/>
                <a:ea typeface="ＭＳ Ｐゴシック" pitchFamily="34" charset="-128"/>
              </a:rPr>
              <a:t>	Say “My name is . . . ” and “I work at . . . ” and “I think one challenge facing English Language Learners in the Science classroom is . . . ”</a:t>
            </a:r>
          </a:p>
          <a:p>
            <a:pPr marL="685631" lvl="1" indent="-228544">
              <a:lnSpc>
                <a:spcPct val="120000"/>
              </a:lnSpc>
              <a:spcBef>
                <a:spcPct val="0"/>
              </a:spcBef>
              <a:buFont typeface="Arial"/>
              <a:buNone/>
              <a:defRPr/>
            </a:pPr>
            <a:endParaRPr lang="en-US" sz="800" b="1" i="1" dirty="0">
              <a:latin typeface="Verdana" pitchFamily="34" charset="0"/>
              <a:ea typeface="ＭＳ Ｐゴシック" pitchFamily="34" charset="-128"/>
            </a:endParaRPr>
          </a:p>
          <a:p>
            <a:pPr marL="216199" indent="-216199">
              <a:lnSpc>
                <a:spcPct val="120000"/>
              </a:lnSpc>
              <a:spcBef>
                <a:spcPct val="0"/>
              </a:spcBef>
              <a:buFont typeface="+mj-lt"/>
              <a:buAutoNum type="arabicPeriod"/>
              <a:defRPr/>
            </a:pPr>
            <a:r>
              <a:rPr lang="en-US" dirty="0">
                <a:latin typeface="Verdana" pitchFamily="34" charset="0"/>
                <a:ea typeface="ＭＳ Ｐゴシック" pitchFamily="34" charset="-128"/>
              </a:rPr>
              <a:t>Tell participants to find a partner from another table with whom they will share their thoughts.</a:t>
            </a:r>
          </a:p>
          <a:p>
            <a:pPr marL="216199" indent="-216199">
              <a:lnSpc>
                <a:spcPct val="120000"/>
              </a:lnSpc>
              <a:spcBef>
                <a:spcPct val="0"/>
              </a:spcBef>
              <a:buFont typeface="+mj-lt"/>
              <a:buAutoNum type="arabicPeriod"/>
              <a:defRPr/>
            </a:pPr>
            <a:r>
              <a:rPr lang="en-US" dirty="0">
                <a:latin typeface="Verdana" pitchFamily="34" charset="0"/>
                <a:ea typeface="ＭＳ Ｐゴシック" pitchFamily="34" charset="-128"/>
              </a:rPr>
              <a:t>Give them 4 minutes to engage in the discussion.</a:t>
            </a:r>
          </a:p>
          <a:p>
            <a:pPr marL="216199" indent="-216199">
              <a:lnSpc>
                <a:spcPct val="120000"/>
              </a:lnSpc>
              <a:spcBef>
                <a:spcPct val="0"/>
              </a:spcBef>
              <a:buFont typeface="+mj-lt"/>
              <a:buAutoNum type="arabicPeriod"/>
              <a:defRPr/>
            </a:pPr>
            <a:r>
              <a:rPr lang="en-US" dirty="0">
                <a:latin typeface="Verdana" pitchFamily="34" charset="0"/>
                <a:ea typeface="ＭＳ Ｐゴシック" pitchFamily="34" charset="-128"/>
              </a:rPr>
              <a:t>Have participants return to their tables.</a:t>
            </a:r>
          </a:p>
          <a:p>
            <a:pPr marL="216199" indent="-216199">
              <a:lnSpc>
                <a:spcPct val="120000"/>
              </a:lnSpc>
              <a:spcBef>
                <a:spcPct val="0"/>
              </a:spcBef>
              <a:buFont typeface="+mj-lt"/>
              <a:buAutoNum type="arabicPeriod"/>
              <a:defRPr/>
            </a:pPr>
            <a:r>
              <a:rPr lang="en-US" dirty="0">
                <a:latin typeface="Verdana" pitchFamily="34" charset="0"/>
                <a:ea typeface="ＭＳ Ｐゴシック" pitchFamily="34" charset="-128"/>
              </a:rPr>
              <a:t>Ask participants to number off from one to four (or five) at their tables.</a:t>
            </a:r>
          </a:p>
          <a:p>
            <a:pPr marL="216199" indent="-216199">
              <a:lnSpc>
                <a:spcPct val="120000"/>
              </a:lnSpc>
              <a:spcBef>
                <a:spcPct val="0"/>
              </a:spcBef>
              <a:buFont typeface="+mj-lt"/>
              <a:buAutoNum type="arabicPeriod"/>
              <a:defRPr/>
            </a:pPr>
            <a:r>
              <a:rPr lang="en-US" dirty="0">
                <a:latin typeface="Verdana" pitchFamily="34" charset="0"/>
                <a:ea typeface="ＭＳ Ｐゴシック" pitchFamily="34" charset="-128"/>
              </a:rPr>
              <a:t>Ask the “ones” to share their sentence with their </a:t>
            </a:r>
            <a:r>
              <a:rPr lang="en-US" dirty="0">
                <a:solidFill>
                  <a:srgbClr val="000000"/>
                </a:solidFill>
                <a:latin typeface="Verdana" pitchFamily="34" charset="0"/>
                <a:ea typeface="ＭＳ Ｐゴシック" pitchFamily="34" charset="-128"/>
              </a:rPr>
              <a:t>table and then stand.</a:t>
            </a:r>
          </a:p>
          <a:p>
            <a:pPr marL="216199" indent="-216199">
              <a:lnSpc>
                <a:spcPct val="120000"/>
              </a:lnSpc>
              <a:spcBef>
                <a:spcPct val="0"/>
              </a:spcBef>
              <a:buFont typeface="+mj-lt"/>
              <a:buAutoNum type="arabicPeriod"/>
              <a:defRPr/>
            </a:pPr>
            <a:r>
              <a:rPr lang="en-US" dirty="0">
                <a:solidFill>
                  <a:srgbClr val="000000"/>
                </a:solidFill>
                <a:latin typeface="Verdana" pitchFamily="34" charset="0"/>
                <a:ea typeface="ＭＳ Ｐゴシック" pitchFamily="34" charset="-128"/>
              </a:rPr>
              <a:t>Randomly select some of the “ones” to share their answers. </a:t>
            </a:r>
          </a:p>
          <a:p>
            <a:pPr marL="324298" indent="-324298">
              <a:lnSpc>
                <a:spcPct val="120000"/>
              </a:lnSpc>
              <a:spcBef>
                <a:spcPct val="0"/>
              </a:spcBef>
              <a:buFont typeface="+mj-lt"/>
              <a:buAutoNum type="arabicPeriod"/>
              <a:defRPr/>
            </a:pPr>
            <a:r>
              <a:rPr lang="en-US" dirty="0">
                <a:solidFill>
                  <a:srgbClr val="000000"/>
                </a:solidFill>
                <a:latin typeface="Verdana" pitchFamily="34" charset="0"/>
                <a:ea typeface="ＭＳ Ｐゴシック" pitchFamily="34" charset="-128"/>
              </a:rPr>
              <a:t>Write their responses on chart paper. Participants will consider these challenges throughout the training and will refer to this chart paper poster.</a:t>
            </a:r>
            <a:endParaRPr lang="en-US" dirty="0">
              <a:solidFill>
                <a:srgbClr val="000000"/>
              </a:solidFill>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63B1856-D503-4642-A65F-E46314A1E35F}" type="slidenum">
              <a:rPr lang="en-US" smtClean="0"/>
              <a:pPr/>
              <a:t>9</a:t>
            </a:fld>
            <a:endParaRPr lang="en-US" dirty="0"/>
          </a:p>
        </p:txBody>
      </p:sp>
    </p:spTree>
    <p:extLst>
      <p:ext uri="{BB962C8B-B14F-4D97-AF65-F5344CB8AC3E}">
        <p14:creationId xmlns:p14="http://schemas.microsoft.com/office/powerpoint/2010/main" val="3271338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dirty="0"/>
              <a:t>Source: ELPS Linguistic Instructional Alignment Guide, Texas Education Agency</a:t>
            </a: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2BDAD4E-2A3D-47DB-A0BD-9603BAF5393B}" type="slidenum">
              <a:rPr lang="en-US" smtClean="0"/>
              <a:pPr/>
              <a:t>‹#›</a:t>
            </a:fld>
            <a:endParaRPr lang="en-US" dirty="0"/>
          </a:p>
        </p:txBody>
      </p:sp>
      <p:pic>
        <p:nvPicPr>
          <p:cNvPr id="12" name="Picture 2" descr="C:\Documents and Settings\proerig\My Documents\My Pictures\Logos ESC\roesc.jpg"/>
          <p:cNvPicPr>
            <a:picLocks noChangeAspect="1" noChangeArrowheads="1"/>
          </p:cNvPicPr>
          <p:nvPr userDrawn="1"/>
        </p:nvPicPr>
        <p:blipFill>
          <a:blip r:embed="rId2" cstate="print"/>
          <a:srcRect/>
          <a:stretch>
            <a:fillRect/>
          </a:stretch>
        </p:blipFill>
        <p:spPr bwMode="auto">
          <a:xfrm>
            <a:off x="533400" y="6172200"/>
            <a:ext cx="1066800" cy="396581"/>
          </a:xfrm>
          <a:prstGeom prst="rect">
            <a:avLst/>
          </a:prstGeom>
          <a:noFill/>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5" name="Footer Placeholder 4"/>
          <p:cNvSpPr>
            <a:spLocks noGrp="1"/>
          </p:cNvSpPr>
          <p:nvPr>
            <p:ph type="ftr" sz="quarter" idx="11"/>
          </p:nvPr>
        </p:nvSpPr>
        <p:spPr>
          <a:xfrm>
            <a:off x="1295400" y="6569075"/>
            <a:ext cx="6248400" cy="365125"/>
          </a:xfrm>
        </p:spPr>
        <p:txBody>
          <a:bodyPr/>
          <a:lstStyle/>
          <a:p>
            <a:r>
              <a:rPr lang="en-US" dirty="0"/>
              <a:t>Source: ELPS Linguistic Instructional Alignment Guide, Texas Education Agency</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2BDAD4E-2A3D-47DB-A0BD-9603BAF5393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fld id="{C2BDAD4E-2A3D-47DB-A0BD-9603BAF5393B}" type="slidenum">
              <a:rPr lang="en-US" smtClean="0"/>
              <a:pPr/>
              <a:t>‹#›</a:t>
            </a:fld>
            <a:endParaRPr lang="en-US" dirty="0"/>
          </a:p>
        </p:txBody>
      </p:sp>
      <p:sp>
        <p:nvSpPr>
          <p:cNvPr id="12" name="Footer Placeholder 11"/>
          <p:cNvSpPr>
            <a:spLocks noGrp="1"/>
          </p:cNvSpPr>
          <p:nvPr>
            <p:ph type="ftr" sz="quarter" idx="17"/>
          </p:nvPr>
        </p:nvSpPr>
        <p:spPr/>
        <p:txBody>
          <a:bodyPr rtlCol="0"/>
          <a:lstStyle/>
          <a:p>
            <a:r>
              <a:rPr lang="en-US" dirty="0"/>
              <a:t>Source: ELPS Linguistic Instructional Alignment Guide, Texas Education Agency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p:txBody>
          <a:bodyPr rtlCol="0"/>
          <a:lstStyle/>
          <a:p>
            <a:fld id="{C2BDAD4E-2A3D-47DB-A0BD-9603BAF5393B}" type="slidenum">
              <a:rPr lang="en-US" smtClean="0"/>
              <a:pPr/>
              <a:t>‹#›</a:t>
            </a:fld>
            <a:endParaRPr lang="en-US" dirty="0"/>
          </a:p>
        </p:txBody>
      </p:sp>
      <p:sp>
        <p:nvSpPr>
          <p:cNvPr id="14" name="Footer Placeholder 13"/>
          <p:cNvSpPr>
            <a:spLocks noGrp="1"/>
          </p:cNvSpPr>
          <p:nvPr>
            <p:ph type="ftr" sz="quarter" idx="17"/>
          </p:nvPr>
        </p:nvSpPr>
        <p:spPr/>
        <p:txBody>
          <a:bodyPr rtlCol="0"/>
          <a:lstStyle/>
          <a:p>
            <a:r>
              <a:rPr lang="en-US" dirty="0"/>
              <a:t>Source: ELPS Linguistic Instructional Alignment Guide, Texas Education Agency</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Footer Placeholder 3"/>
          <p:cNvSpPr>
            <a:spLocks noGrp="1"/>
          </p:cNvSpPr>
          <p:nvPr>
            <p:ph type="ftr" sz="quarter" idx="11"/>
          </p:nvPr>
        </p:nvSpPr>
        <p:spPr/>
        <p:txBody>
          <a:bodyPr/>
          <a:lstStyle/>
          <a:p>
            <a:r>
              <a:rPr lang="en-US" dirty="0"/>
              <a:t>Source: ELPS Linguistic Instructional Alignment Guide, Texas Education Agency</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2BDAD4E-2A3D-47DB-A0BD-9603BAF5393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3" name="Footer Placeholder 2"/>
          <p:cNvSpPr>
            <a:spLocks noGrp="1"/>
          </p:cNvSpPr>
          <p:nvPr>
            <p:ph type="ftr" sz="quarter" idx="3"/>
          </p:nvPr>
        </p:nvSpPr>
        <p:spPr>
          <a:xfrm>
            <a:off x="1524000" y="6569075"/>
            <a:ext cx="6096000" cy="365125"/>
          </a:xfrm>
          <a:prstGeom prst="rect">
            <a:avLst/>
          </a:prstGeom>
        </p:spPr>
        <p:txBody>
          <a:bodyPr vert="horz" anchor="ctr"/>
          <a:lstStyle>
            <a:lvl1pPr algn="r" eaLnBrk="1" latinLnBrk="0" hangingPunct="1">
              <a:defRPr kumimoji="0" sz="1400">
                <a:solidFill>
                  <a:schemeClr val="tx2"/>
                </a:solidFill>
              </a:defRPr>
            </a:lvl1pPr>
          </a:lstStyle>
          <a:p>
            <a:r>
              <a:rPr lang="en-US" dirty="0"/>
              <a:t>Source: ELPS Linguistic Instructional Alignment Guide, Texas Education Agency</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2BDAD4E-2A3D-47DB-A0BD-9603BAF5393B}" type="slidenum">
              <a:rPr lang="en-US" smtClean="0"/>
              <a:pPr/>
              <a:t>‹#›</a:t>
            </a:fld>
            <a:endParaRPr lang="en-US" dirty="0"/>
          </a:p>
        </p:txBody>
      </p:sp>
      <p:pic>
        <p:nvPicPr>
          <p:cNvPr id="10" name="Picture 2" descr="C:\Documents and Settings\proerig\My Documents\My Pictures\Logos ESC\roesc.jpg"/>
          <p:cNvPicPr>
            <a:picLocks noChangeAspect="1" noChangeArrowheads="1"/>
          </p:cNvPicPr>
          <p:nvPr userDrawn="1"/>
        </p:nvPicPr>
        <p:blipFill>
          <a:blip r:embed="rId7" cstate="print"/>
          <a:srcRect/>
          <a:stretch>
            <a:fillRect/>
          </a:stretch>
        </p:blipFill>
        <p:spPr bwMode="auto">
          <a:xfrm>
            <a:off x="381000" y="6428014"/>
            <a:ext cx="990600" cy="353786"/>
          </a:xfrm>
          <a:prstGeom prst="rect">
            <a:avLst/>
          </a:prstGeom>
          <a:noFill/>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25" r:id="rId4"/>
    <p:sldLayoutId id="2147483726" r:id="rId5"/>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kchapa@esc1.net"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hyperlink" Target="mailto:proerig@esc1.ne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14800"/>
            <a:ext cx="8458200" cy="1828800"/>
          </a:xfrm>
        </p:spPr>
        <p:txBody>
          <a:bodyPr>
            <a:noAutofit/>
          </a:bodyPr>
          <a:lstStyle/>
          <a:p>
            <a:pPr algn="ctr"/>
            <a:r>
              <a:rPr lang="en-US" sz="4000" b="1" dirty="0">
                <a:effectLst>
                  <a:outerShdw blurRad="38100" dist="38100" dir="2700000" algn="tl">
                    <a:srgbClr val="C0C0C0"/>
                  </a:outerShdw>
                </a:effectLst>
                <a:latin typeface="Calibri" pitchFamily="34" charset="0"/>
                <a:ea typeface="ＭＳ Ｐゴシック" pitchFamily="34" charset="-128"/>
                <a:cs typeface="Arial" pitchFamily="34" charset="0"/>
              </a:rPr>
              <a:t>ELPS and the Linguistic Instructional Alignment Guide</a:t>
            </a:r>
            <a:endParaRPr lang="en-US" sz="4000" dirty="0"/>
          </a:p>
        </p:txBody>
      </p:sp>
      <p:sp>
        <p:nvSpPr>
          <p:cNvPr id="3" name="Subtitle 2"/>
          <p:cNvSpPr>
            <a:spLocks noGrp="1"/>
          </p:cNvSpPr>
          <p:nvPr>
            <p:ph type="subTitle" idx="1"/>
          </p:nvPr>
        </p:nvSpPr>
        <p:spPr>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a:normAutofit/>
          </a:bodyPr>
          <a:lstStyle/>
          <a:p>
            <a:pPr algn="ctr"/>
            <a:r>
              <a:rPr lang="en-US" sz="3200" dirty="0">
                <a:solidFill>
                  <a:schemeClr val="bg1"/>
                </a:solidFill>
              </a:rPr>
              <a:t>Bilingual/ESL Instructional Services</a:t>
            </a:r>
          </a:p>
        </p:txBody>
      </p:sp>
      <p:pic>
        <p:nvPicPr>
          <p:cNvPr id="4" name="Picture 3" descr="C:\Documents and Settings\proerig\My Documents\My Pictures\ScreenHunter_73 Jul. 18 16.22.jpg"/>
          <p:cNvPicPr>
            <a:picLocks noChangeAspect="1" noChangeArrowheads="1"/>
          </p:cNvPicPr>
          <p:nvPr/>
        </p:nvPicPr>
        <p:blipFill>
          <a:blip r:embed="rId3" cstate="print"/>
          <a:srcRect l="18812" t="35107" r="13861" b="9634"/>
          <a:stretch>
            <a:fillRect/>
          </a:stretch>
        </p:blipFill>
        <p:spPr bwMode="auto">
          <a:xfrm>
            <a:off x="1828800" y="381000"/>
            <a:ext cx="5791200" cy="3962400"/>
          </a:xfrm>
          <a:prstGeom prst="rect">
            <a:avLst/>
          </a:prstGeom>
          <a:noFill/>
        </p:spPr>
      </p:pic>
      <p:sp>
        <p:nvSpPr>
          <p:cNvPr id="6" name="Footer Placeholder 5"/>
          <p:cNvSpPr>
            <a:spLocks noGrp="1"/>
          </p:cNvSpPr>
          <p:nvPr>
            <p:ph type="ftr" sz="quarter" idx="11"/>
          </p:nvPr>
        </p:nvSpPr>
        <p:spPr>
          <a:xfrm>
            <a:off x="1752600" y="4283075"/>
            <a:ext cx="5867400" cy="365125"/>
          </a:xfrm>
        </p:spPr>
        <p:txBody>
          <a:bodyPr/>
          <a:lstStyle/>
          <a:p>
            <a:r>
              <a:rPr lang="en-US" dirty="0"/>
              <a:t>Source: ELPS Linguistic Instructional Alignment Guide, Texas Education Agency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a:solidFill>
                  <a:schemeClr val="bg2">
                    <a:lumMod val="25000"/>
                  </a:schemeClr>
                </a:solidFill>
              </a:rPr>
              <a:t>Why the ELPS?</a:t>
            </a:r>
          </a:p>
        </p:txBody>
      </p:sp>
      <p:sp>
        <p:nvSpPr>
          <p:cNvPr id="5" name="Footer Placeholder 4"/>
          <p:cNvSpPr>
            <a:spLocks noGrp="1"/>
          </p:cNvSpPr>
          <p:nvPr>
            <p:ph type="ftr" sz="quarter" idx="11"/>
          </p:nvPr>
        </p:nvSpPr>
        <p:spPr>
          <a:xfrm>
            <a:off x="1752600" y="6476806"/>
            <a:ext cx="7239000" cy="304994"/>
          </a:xfrm>
        </p:spPr>
        <p:txBody>
          <a:bodyPr/>
          <a:lstStyle/>
          <a:p>
            <a:r>
              <a:rPr lang="en-US" dirty="0"/>
              <a:t>Source: ELPS Linguistic Instructional Alignment Guide, Texas Education Agency</a:t>
            </a:r>
          </a:p>
        </p:txBody>
      </p:sp>
      <p:sp>
        <p:nvSpPr>
          <p:cNvPr id="7" name="Content Placeholder 6"/>
          <p:cNvSpPr>
            <a:spLocks noGrp="1"/>
          </p:cNvSpPr>
          <p:nvPr>
            <p:ph sz="quarter" idx="1"/>
          </p:nvPr>
        </p:nvSpPr>
        <p:spPr>
          <a:xfrm>
            <a:off x="381000" y="1676400"/>
            <a:ext cx="8458200" cy="4648200"/>
          </a:xfrm>
        </p:spPr>
        <p:txBody>
          <a:bodyPr>
            <a:normAutofit lnSpcReduction="10000"/>
          </a:bodyPr>
          <a:lstStyle/>
          <a:p>
            <a:pPr>
              <a:lnSpc>
                <a:spcPct val="80000"/>
              </a:lnSpc>
            </a:pPr>
            <a:r>
              <a:rPr lang="en-US" sz="2800" b="1">
                <a:ea typeface="ＭＳ Ｐゴシック" pitchFamily="34" charset="-128"/>
              </a:rPr>
              <a:t>Use page 20 titled </a:t>
            </a:r>
            <a:r>
              <a:rPr lang="en-US" sz="2800" b="1" i="1">
                <a:ea typeface="ＭＳ Ｐゴシック" pitchFamily="34" charset="-128"/>
              </a:rPr>
              <a:t>“</a:t>
            </a:r>
            <a:r>
              <a:rPr lang="en-US" sz="2800" b="1" i="1" dirty="0">
                <a:ea typeface="ＭＳ Ｐゴシック" pitchFamily="34" charset="-128"/>
              </a:rPr>
              <a:t>Understanding the ELPS Framework: (1)” </a:t>
            </a:r>
            <a:endParaRPr lang="en-US" sz="800" b="1" i="1" dirty="0">
              <a:ea typeface="ＭＳ Ｐゴシック" pitchFamily="34" charset="-128"/>
            </a:endParaRPr>
          </a:p>
          <a:p>
            <a:pPr>
              <a:lnSpc>
                <a:spcPct val="80000"/>
              </a:lnSpc>
            </a:pPr>
            <a:endParaRPr lang="en-US" sz="800" b="1" i="1" dirty="0">
              <a:ea typeface="ＭＳ Ｐゴシック" pitchFamily="34" charset="-128"/>
            </a:endParaRPr>
          </a:p>
          <a:p>
            <a:pPr>
              <a:lnSpc>
                <a:spcPct val="80000"/>
              </a:lnSpc>
            </a:pPr>
            <a:r>
              <a:rPr lang="en-US" sz="2800" b="1" i="1" dirty="0">
                <a:ea typeface="ＭＳ Ｐゴシック" pitchFamily="34" charset="-128"/>
              </a:rPr>
              <a:t> </a:t>
            </a:r>
            <a:r>
              <a:rPr lang="en-US" sz="2800" b="1" dirty="0">
                <a:ea typeface="ＭＳ Ｐゴシック" pitchFamily="34" charset="-128"/>
              </a:rPr>
              <a:t>find</a:t>
            </a:r>
            <a:r>
              <a:rPr lang="en-US" sz="2800" b="1" i="1" dirty="0">
                <a:ea typeface="ＭＳ Ｐゴシック" pitchFamily="34" charset="-128"/>
              </a:rPr>
              <a:t> “Why the ELPS?” </a:t>
            </a:r>
            <a:r>
              <a:rPr lang="en-US" sz="2800" b="1" dirty="0">
                <a:ea typeface="ＭＳ Ｐゴシック" pitchFamily="34" charset="-128"/>
              </a:rPr>
              <a:t>(In Resource Supplement).</a:t>
            </a:r>
            <a:endParaRPr lang="en-US" sz="2800" dirty="0">
              <a:ea typeface="ＭＳ Ｐゴシック" pitchFamily="34" charset="-128"/>
            </a:endParaRPr>
          </a:p>
          <a:p>
            <a:pPr marL="514350" indent="-228600">
              <a:lnSpc>
                <a:spcPct val="90000"/>
              </a:lnSpc>
              <a:buClr>
                <a:schemeClr val="accent1">
                  <a:lumMod val="75000"/>
                </a:schemeClr>
              </a:buClr>
              <a:buSzPct val="80000"/>
              <a:buFont typeface="Wingdings" pitchFamily="2" charset="2"/>
              <a:buChar char="§"/>
            </a:pPr>
            <a:r>
              <a:rPr lang="en-US" sz="2800" dirty="0">
                <a:solidFill>
                  <a:srgbClr val="000000"/>
                </a:solidFill>
                <a:ea typeface="ＭＳ Ｐゴシック" pitchFamily="34" charset="-128"/>
              </a:rPr>
              <a:t>Silently reflect on the statement you believe best represents the importance of the ELPS.</a:t>
            </a:r>
            <a:endParaRPr lang="en-US" sz="800" dirty="0">
              <a:solidFill>
                <a:srgbClr val="000000"/>
              </a:solidFill>
              <a:ea typeface="ＭＳ Ｐゴシック" pitchFamily="34" charset="-128"/>
            </a:endParaRPr>
          </a:p>
          <a:p>
            <a:pPr marL="514350" indent="-228600">
              <a:lnSpc>
                <a:spcPct val="90000"/>
              </a:lnSpc>
              <a:buClr>
                <a:schemeClr val="accent1">
                  <a:lumMod val="75000"/>
                </a:schemeClr>
              </a:buClr>
              <a:buSzPct val="80000"/>
              <a:buFont typeface="Wingdings" pitchFamily="2" charset="2"/>
              <a:buChar char="§"/>
            </a:pPr>
            <a:endParaRPr lang="en-US" sz="800" dirty="0">
              <a:solidFill>
                <a:srgbClr val="000000"/>
              </a:solidFill>
              <a:ea typeface="ＭＳ Ｐゴシック" pitchFamily="34" charset="-128"/>
            </a:endParaRPr>
          </a:p>
          <a:p>
            <a:pPr marL="514350" indent="-228600">
              <a:lnSpc>
                <a:spcPct val="90000"/>
              </a:lnSpc>
              <a:buClr>
                <a:schemeClr val="accent1">
                  <a:lumMod val="75000"/>
                </a:schemeClr>
              </a:buClr>
              <a:buSzPct val="80000"/>
              <a:buFont typeface="Wingdings" pitchFamily="2" charset="2"/>
              <a:buChar char="§"/>
            </a:pPr>
            <a:r>
              <a:rPr lang="en-US" sz="2800" dirty="0">
                <a:ea typeface="ＭＳ Ｐゴシック" pitchFamily="34" charset="-128"/>
              </a:rPr>
              <a:t>Stand up as soon as you have made your selection.</a:t>
            </a:r>
            <a:endParaRPr lang="en-US" sz="800" dirty="0">
              <a:ea typeface="ＭＳ Ｐゴシック" pitchFamily="34" charset="-128"/>
            </a:endParaRPr>
          </a:p>
          <a:p>
            <a:pPr marL="514350" indent="-228600">
              <a:lnSpc>
                <a:spcPct val="90000"/>
              </a:lnSpc>
              <a:buClr>
                <a:schemeClr val="accent1">
                  <a:lumMod val="75000"/>
                </a:schemeClr>
              </a:buClr>
              <a:buSzPct val="80000"/>
              <a:buFont typeface="Wingdings" pitchFamily="2" charset="2"/>
              <a:buChar char="§"/>
            </a:pPr>
            <a:endParaRPr lang="en-US" sz="800" dirty="0">
              <a:ea typeface="ＭＳ Ｐゴシック" pitchFamily="34" charset="-128"/>
            </a:endParaRPr>
          </a:p>
          <a:p>
            <a:pPr marL="514350" indent="-228600">
              <a:lnSpc>
                <a:spcPct val="90000"/>
              </a:lnSpc>
              <a:buClr>
                <a:schemeClr val="accent1">
                  <a:lumMod val="75000"/>
                </a:schemeClr>
              </a:buClr>
              <a:buSzPct val="80000"/>
              <a:buFont typeface="Wingdings" pitchFamily="2" charset="2"/>
              <a:buChar char="§"/>
            </a:pPr>
            <a:r>
              <a:rPr lang="en-US" sz="2800" dirty="0">
                <a:ea typeface="ＭＳ Ｐゴシック" pitchFamily="34" charset="-128"/>
              </a:rPr>
              <a:t>Find a partner </a:t>
            </a:r>
            <a:r>
              <a:rPr lang="en-US" sz="2800" b="1" dirty="0">
                <a:ea typeface="ＭＳ Ｐゴシック" pitchFamily="34" charset="-128"/>
              </a:rPr>
              <a:t>from another table </a:t>
            </a:r>
            <a:r>
              <a:rPr lang="en-US" sz="2800" dirty="0">
                <a:ea typeface="ＭＳ Ｐゴシック" pitchFamily="34" charset="-128"/>
              </a:rPr>
              <a:t>and discuss which statement you chose and why you selected it. Use the frame:  </a:t>
            </a:r>
          </a:p>
          <a:p>
            <a:pPr algn="ctr">
              <a:lnSpc>
                <a:spcPct val="80000"/>
              </a:lnSpc>
              <a:buNone/>
            </a:pPr>
            <a:r>
              <a:rPr lang="en-US" sz="3200" b="1" i="1" dirty="0">
                <a:solidFill>
                  <a:srgbClr val="80302A"/>
                </a:solidFill>
                <a:ea typeface="ＭＳ Ｐゴシック" pitchFamily="34" charset="-128"/>
              </a:rPr>
              <a:t>I selected . . . because . . .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ELLs Benefit From...</a:t>
            </a:r>
          </a:p>
        </p:txBody>
      </p:sp>
      <p:sp>
        <p:nvSpPr>
          <p:cNvPr id="3" name="Footer Placeholder 2"/>
          <p:cNvSpPr>
            <a:spLocks noGrp="1"/>
          </p:cNvSpPr>
          <p:nvPr>
            <p:ph type="ftr" sz="quarter" idx="11"/>
          </p:nvPr>
        </p:nvSpPr>
        <p:spPr>
          <a:xfrm>
            <a:off x="2209800" y="6324406"/>
            <a:ext cx="6781800" cy="533594"/>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304800" y="1600200"/>
            <a:ext cx="8461248" cy="4495800"/>
          </a:xfrm>
        </p:spPr>
        <p:txBody>
          <a:bodyPr>
            <a:noAutofit/>
          </a:bodyPr>
          <a:lstStyle/>
          <a:p>
            <a:pPr marL="457200" indent="-457200">
              <a:lnSpc>
                <a:spcPct val="90000"/>
              </a:lnSpc>
              <a:buClr>
                <a:srgbClr val="A32C18"/>
              </a:buClr>
              <a:buSzPct val="90000"/>
              <a:buFont typeface="Calibri" pitchFamily="34" charset="0"/>
              <a:buAutoNum type="arabicPeriod"/>
            </a:pPr>
            <a:r>
              <a:rPr lang="en-US" sz="2800" dirty="0">
                <a:ea typeface="ＭＳ Ｐゴシック" pitchFamily="34" charset="-128"/>
              </a:rPr>
              <a:t>content-area </a:t>
            </a:r>
            <a:r>
              <a:rPr lang="en-US" sz="2800" b="1" dirty="0">
                <a:ea typeface="ＭＳ Ｐゴシック" pitchFamily="34" charset="-128"/>
              </a:rPr>
              <a:t>instruction that is accommodated </a:t>
            </a:r>
            <a:r>
              <a:rPr lang="en-US" sz="2800" dirty="0">
                <a:ea typeface="ＭＳ Ｐゴシック" pitchFamily="34" charset="-128"/>
              </a:rPr>
              <a:t>to their need for comprehensible input.</a:t>
            </a:r>
          </a:p>
          <a:p>
            <a:pPr marL="457200" indent="-457200">
              <a:lnSpc>
                <a:spcPct val="90000"/>
              </a:lnSpc>
              <a:buClr>
                <a:srgbClr val="A32C18"/>
              </a:buClr>
              <a:buSzPct val="90000"/>
              <a:buFont typeface="Calibri" pitchFamily="34" charset="0"/>
              <a:buAutoNum type="arabicPeriod"/>
            </a:pPr>
            <a:r>
              <a:rPr lang="en-US" sz="2800" dirty="0">
                <a:ea typeface="ＭＳ Ｐゴシック" pitchFamily="34" charset="-128"/>
              </a:rPr>
              <a:t>academic </a:t>
            </a:r>
            <a:r>
              <a:rPr lang="en-US" sz="2800" b="1" dirty="0">
                <a:ea typeface="ＭＳ Ｐゴシック" pitchFamily="34" charset="-128"/>
              </a:rPr>
              <a:t>language instruction integrated </a:t>
            </a:r>
            <a:r>
              <a:rPr lang="en-US" sz="2800" dirty="0">
                <a:ea typeface="ＭＳ Ｐゴシック" pitchFamily="34" charset="-128"/>
              </a:rPr>
              <a:t>into content-area instruction.</a:t>
            </a:r>
          </a:p>
          <a:p>
            <a:pPr marL="457200" indent="-457200">
              <a:lnSpc>
                <a:spcPct val="90000"/>
              </a:lnSpc>
              <a:buClr>
                <a:srgbClr val="A32C18"/>
              </a:buClr>
              <a:buSzPct val="90000"/>
              <a:buFont typeface="Calibri" pitchFamily="34" charset="0"/>
              <a:buAutoNum type="arabicPeriod"/>
            </a:pPr>
            <a:r>
              <a:rPr lang="en-US" sz="2800" dirty="0">
                <a:ea typeface="ＭＳ Ｐゴシック" pitchFamily="34" charset="-128"/>
              </a:rPr>
              <a:t>programs that hold </a:t>
            </a:r>
            <a:r>
              <a:rPr lang="en-US" sz="2800" b="1" dirty="0">
                <a:ea typeface="ＭＳ Ｐゴシック" pitchFamily="34" charset="-128"/>
              </a:rPr>
              <a:t>high expectations </a:t>
            </a:r>
            <a:r>
              <a:rPr lang="en-US" sz="2800" dirty="0">
                <a:ea typeface="ＭＳ Ｐゴシック" pitchFamily="34" charset="-128"/>
              </a:rPr>
              <a:t>for students for academic success.</a:t>
            </a:r>
          </a:p>
          <a:p>
            <a:pPr marL="457200" indent="-457200">
              <a:lnSpc>
                <a:spcPct val="90000"/>
              </a:lnSpc>
              <a:buClr>
                <a:srgbClr val="A32C18"/>
              </a:buClr>
              <a:buSzPct val="90000"/>
              <a:buFont typeface="Calibri" pitchFamily="34" charset="0"/>
              <a:buAutoNum type="arabicPeriod"/>
            </a:pPr>
            <a:r>
              <a:rPr lang="en-US" sz="2800" dirty="0">
                <a:ea typeface="ＭＳ Ｐゴシック" pitchFamily="34" charset="-128"/>
              </a:rPr>
              <a:t>language proficiency standards that provide a </a:t>
            </a:r>
            <a:r>
              <a:rPr lang="en-US" sz="2800" b="1" dirty="0">
                <a:ea typeface="ＭＳ Ｐゴシック" pitchFamily="34" charset="-128"/>
              </a:rPr>
              <a:t>common framework</a:t>
            </a:r>
            <a:r>
              <a:rPr lang="en-US" sz="2800" dirty="0">
                <a:ea typeface="ＭＳ Ｐゴシック" pitchFamily="34" charset="-128"/>
              </a:rPr>
              <a:t> for integrating language and content instruction for English learners.</a:t>
            </a:r>
          </a:p>
          <a:p>
            <a:pPr marL="457200" indent="-457200">
              <a:lnSpc>
                <a:spcPct val="70000"/>
              </a:lnSpc>
              <a:buNone/>
            </a:pPr>
            <a:endParaRPr lang="en-US" sz="800" dirty="0">
              <a:solidFill>
                <a:srgbClr val="80302A"/>
              </a:solidFill>
              <a:ea typeface="ＭＳ Ｐゴシック" pitchFamily="34" charset="-128"/>
            </a:endParaRPr>
          </a:p>
          <a:p>
            <a:pPr marL="457200" indent="-457200" algn="ctr">
              <a:lnSpc>
                <a:spcPct val="90000"/>
              </a:lnSpc>
              <a:buNone/>
            </a:pPr>
            <a:r>
              <a:rPr lang="en-US" sz="2800" b="1" i="1" dirty="0">
                <a:solidFill>
                  <a:srgbClr val="80302A"/>
                </a:solidFill>
                <a:ea typeface="ＭＳ Ｐゴシック" pitchFamily="34" charset="-128"/>
              </a:rPr>
              <a:t>How might the ELPS benefit students who are not ELLs?</a:t>
            </a:r>
            <a:endParaRPr lang="en-US" sz="2800" b="1" i="1" dirty="0">
              <a:ea typeface="ＭＳ Ｐゴシック" pitchFamily="34" charset="-128"/>
            </a:endParaRPr>
          </a:p>
          <a:p>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proerig\My Documents\My Pictures\ELPS.jpg"/>
          <p:cNvPicPr>
            <a:picLocks noChangeAspect="1" noChangeArrowheads="1"/>
          </p:cNvPicPr>
          <p:nvPr/>
        </p:nvPicPr>
        <p:blipFill>
          <a:blip r:embed="rId3" cstate="print"/>
          <a:srcRect/>
          <a:stretch>
            <a:fillRect/>
          </a:stretch>
        </p:blipFill>
        <p:spPr bwMode="auto">
          <a:xfrm>
            <a:off x="2971800" y="3943350"/>
            <a:ext cx="2971800" cy="2228850"/>
          </a:xfrm>
          <a:prstGeom prst="rect">
            <a:avLst/>
          </a:prstGeom>
          <a:noFill/>
        </p:spPr>
      </p:pic>
      <p:sp>
        <p:nvSpPr>
          <p:cNvPr id="2" name="Title 1"/>
          <p:cNvSpPr>
            <a:spLocks noGrp="1"/>
          </p:cNvSpPr>
          <p:nvPr>
            <p:ph type="title"/>
          </p:nvPr>
        </p:nvSpPr>
        <p:spPr>
          <a:xfrm>
            <a:off x="381000" y="152400"/>
            <a:ext cx="8385048" cy="990600"/>
          </a:xfrm>
        </p:spPr>
        <p:txBody>
          <a:bodyPr>
            <a:noAutofit/>
          </a:bodyPr>
          <a:lstStyle/>
          <a:p>
            <a:r>
              <a:rPr lang="en-US" sz="4000" b="1" dirty="0"/>
              <a:t>ELPS Framework</a:t>
            </a:r>
          </a:p>
        </p:txBody>
      </p:sp>
      <p:sp>
        <p:nvSpPr>
          <p:cNvPr id="3" name="Footer Placeholder 2"/>
          <p:cNvSpPr>
            <a:spLocks noGrp="1"/>
          </p:cNvSpPr>
          <p:nvPr>
            <p:ph type="ftr" sz="quarter" idx="11"/>
          </p:nvPr>
        </p:nvSpPr>
        <p:spPr>
          <a:xfrm>
            <a:off x="1600200" y="6476806"/>
            <a:ext cx="7391400" cy="304994"/>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304800" y="1676400"/>
            <a:ext cx="8458200" cy="4495800"/>
          </a:xfrm>
        </p:spPr>
        <p:txBody>
          <a:bodyPr>
            <a:noAutofit/>
          </a:bodyPr>
          <a:lstStyle/>
          <a:p>
            <a:pPr indent="-274320">
              <a:buClr>
                <a:schemeClr val="accent2">
                  <a:lumMod val="75000"/>
                </a:schemeClr>
              </a:buClr>
              <a:defRPr/>
            </a:pPr>
            <a:r>
              <a:rPr lang="en-US" sz="2800" b="1" dirty="0">
                <a:ea typeface="ＭＳ Ｐゴシック" pitchFamily="34" charset="-128"/>
              </a:rPr>
              <a:t>Chapter 74.4 English Language Proficiency Standards</a:t>
            </a:r>
          </a:p>
          <a:p>
            <a:pPr indent="-274320">
              <a:buClr>
                <a:schemeClr val="accent1">
                  <a:lumMod val="75000"/>
                </a:schemeClr>
              </a:buClr>
              <a:buFont typeface="Wingdings" pitchFamily="2" charset="2"/>
              <a:buChar char="§"/>
              <a:defRPr/>
            </a:pPr>
            <a:r>
              <a:rPr lang="en-US" sz="2800" dirty="0">
                <a:ea typeface="ＭＳ Ｐゴシック" pitchFamily="34" charset="-128"/>
              </a:rPr>
              <a:t>Framework and summaries of ELPS </a:t>
            </a:r>
          </a:p>
          <a:p>
            <a:pPr indent="-274320">
              <a:buClr>
                <a:schemeClr val="accent1">
                  <a:lumMod val="75000"/>
                </a:schemeClr>
              </a:buClr>
              <a:buFont typeface="Wingdings" pitchFamily="2" charset="2"/>
              <a:buChar char="§"/>
              <a:defRPr/>
            </a:pPr>
            <a:r>
              <a:rPr lang="en-US" sz="2800" dirty="0">
                <a:ea typeface="ＭＳ Ｐゴシック" pitchFamily="34" charset="-128"/>
              </a:rPr>
              <a:t>Introduction, District Responsibilities, Student Expectations, and Proficiency  Level Descriptors (subsection a, b, c, 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61248" cy="990600"/>
          </a:xfrm>
        </p:spPr>
        <p:txBody>
          <a:bodyPr>
            <a:noAutofit/>
          </a:bodyPr>
          <a:lstStyle/>
          <a:p>
            <a:r>
              <a:rPr lang="en-US" sz="4000" b="1" dirty="0">
                <a:solidFill>
                  <a:schemeClr val="bg2">
                    <a:lumMod val="25000"/>
                  </a:schemeClr>
                </a:solidFill>
              </a:rPr>
              <a:t>Summary of ELPS Framework:</a:t>
            </a:r>
            <a:br>
              <a:rPr lang="en-US" sz="4000" b="1" dirty="0">
                <a:solidFill>
                  <a:schemeClr val="bg2">
                    <a:lumMod val="25000"/>
                  </a:schemeClr>
                </a:solidFill>
              </a:rPr>
            </a:br>
            <a:r>
              <a:rPr lang="en-US" sz="2400" b="1" dirty="0">
                <a:solidFill>
                  <a:schemeClr val="bg2">
                    <a:lumMod val="25000"/>
                  </a:schemeClr>
                </a:solidFill>
              </a:rPr>
              <a:t>(Use to take notes)</a:t>
            </a:r>
            <a:endParaRPr lang="en-US" sz="2400" dirty="0">
              <a:solidFill>
                <a:schemeClr val="bg2">
                  <a:lumMod val="25000"/>
                </a:schemeClr>
              </a:solidFill>
            </a:endParaRPr>
          </a:p>
        </p:txBody>
      </p:sp>
      <p:sp>
        <p:nvSpPr>
          <p:cNvPr id="3" name="Footer Placeholder 2"/>
          <p:cNvSpPr>
            <a:spLocks noGrp="1"/>
          </p:cNvSpPr>
          <p:nvPr>
            <p:ph type="ftr" sz="quarter" idx="11"/>
          </p:nvPr>
        </p:nvSpPr>
        <p:spPr>
          <a:xfrm>
            <a:off x="2514600" y="6476806"/>
            <a:ext cx="6477000" cy="304994"/>
          </a:xfrm>
        </p:spPr>
        <p:txBody>
          <a:bodyPr/>
          <a:lstStyle/>
          <a:p>
            <a:r>
              <a:rPr lang="en-US" dirty="0"/>
              <a:t>Source: ELPS Linguistic Instructional Alignment Guide, Texas Education Agency</a:t>
            </a:r>
          </a:p>
        </p:txBody>
      </p:sp>
      <p:grpSp>
        <p:nvGrpSpPr>
          <p:cNvPr id="4" name="Group 5"/>
          <p:cNvGrpSpPr/>
          <p:nvPr/>
        </p:nvGrpSpPr>
        <p:grpSpPr>
          <a:xfrm>
            <a:off x="609600" y="2057400"/>
            <a:ext cx="7467600" cy="3867150"/>
            <a:chOff x="-192314" y="2057400"/>
            <a:chExt cx="7467600" cy="3867150"/>
          </a:xfrm>
        </p:grpSpPr>
        <p:sp>
          <p:nvSpPr>
            <p:cNvPr id="7" name="Line 15"/>
            <p:cNvSpPr>
              <a:spLocks noChangeShapeType="1"/>
            </p:cNvSpPr>
            <p:nvPr/>
          </p:nvSpPr>
          <p:spPr bwMode="auto">
            <a:xfrm>
              <a:off x="3541486" y="2057400"/>
              <a:ext cx="0" cy="3867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 name="Line 16"/>
            <p:cNvSpPr>
              <a:spLocks noChangeShapeType="1"/>
            </p:cNvSpPr>
            <p:nvPr/>
          </p:nvSpPr>
          <p:spPr bwMode="auto">
            <a:xfrm>
              <a:off x="-192314" y="3810000"/>
              <a:ext cx="746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0" name="Rectangle 13"/>
          <p:cNvSpPr>
            <a:spLocks noGrp="1" noChangeArrowheads="1"/>
          </p:cNvSpPr>
          <p:nvPr>
            <p:ph idx="1"/>
          </p:nvPr>
        </p:nvSpPr>
        <p:spPr>
          <a:xfrm>
            <a:off x="4343400" y="1600200"/>
            <a:ext cx="4724400" cy="3962400"/>
          </a:xfrm>
        </p:spPr>
        <p:txBody>
          <a:bodyPr/>
          <a:lstStyle/>
          <a:p>
            <a:pPr eaLnBrk="1" hangingPunct="1">
              <a:lnSpc>
                <a:spcPct val="80000"/>
              </a:lnSpc>
              <a:buFontTx/>
              <a:buNone/>
            </a:pPr>
            <a:r>
              <a:rPr lang="en-US" sz="3000" dirty="0">
                <a:ea typeface="ＭＳ Ｐゴシック" pitchFamily="34" charset="-128"/>
              </a:rPr>
              <a:t>(b) Big Responsibilities</a:t>
            </a:r>
          </a:p>
          <a:p>
            <a:pPr eaLnBrk="1" hangingPunct="1">
              <a:lnSpc>
                <a:spcPct val="110000"/>
              </a:lnSpc>
              <a:buFontTx/>
              <a:buNone/>
            </a:pPr>
            <a:endParaRPr lang="en-US" sz="3000" dirty="0">
              <a:ea typeface="ＭＳ Ｐゴシック" pitchFamily="34" charset="-128"/>
            </a:endParaRPr>
          </a:p>
          <a:p>
            <a:pPr eaLnBrk="1" hangingPunct="1">
              <a:lnSpc>
                <a:spcPct val="110000"/>
              </a:lnSpc>
              <a:buFontTx/>
              <a:buNone/>
            </a:pPr>
            <a:endParaRPr lang="en-US" sz="3000" dirty="0">
              <a:ea typeface="ＭＳ Ｐゴシック" pitchFamily="34" charset="-128"/>
            </a:endParaRPr>
          </a:p>
          <a:p>
            <a:pPr eaLnBrk="1" hangingPunct="1">
              <a:lnSpc>
                <a:spcPct val="110000"/>
              </a:lnSpc>
              <a:buFontTx/>
              <a:buNone/>
            </a:pPr>
            <a:endParaRPr lang="en-US" sz="800" dirty="0">
              <a:ea typeface="ＭＳ Ｐゴシック" pitchFamily="34" charset="-128"/>
            </a:endParaRPr>
          </a:p>
          <a:p>
            <a:pPr eaLnBrk="1" hangingPunct="1">
              <a:lnSpc>
                <a:spcPct val="110000"/>
              </a:lnSpc>
              <a:buFontTx/>
              <a:buNone/>
            </a:pPr>
            <a:endParaRPr lang="en-US" sz="800" dirty="0">
              <a:ea typeface="ＭＳ Ｐゴシック" pitchFamily="34" charset="-128"/>
            </a:endParaRPr>
          </a:p>
          <a:p>
            <a:pPr eaLnBrk="1" hangingPunct="1">
              <a:lnSpc>
                <a:spcPct val="110000"/>
              </a:lnSpc>
              <a:buFontTx/>
              <a:buNone/>
            </a:pPr>
            <a:endParaRPr lang="en-US" sz="800" dirty="0">
              <a:ea typeface="ＭＳ Ｐゴシック" pitchFamily="34" charset="-128"/>
            </a:endParaRPr>
          </a:p>
          <a:p>
            <a:pPr marL="0" indent="0" eaLnBrk="1" hangingPunct="1">
              <a:lnSpc>
                <a:spcPct val="80000"/>
              </a:lnSpc>
              <a:buFontTx/>
              <a:buNone/>
            </a:pPr>
            <a:r>
              <a:rPr lang="en-US" sz="2800" dirty="0">
                <a:ea typeface="ＭＳ Ｐゴシック" pitchFamily="34" charset="-128"/>
              </a:rPr>
              <a:t>(d)Proficiency Level Descriptors</a:t>
            </a:r>
            <a:br>
              <a:rPr lang="en-US" dirty="0">
                <a:ea typeface="ＭＳ Ｐゴシック" pitchFamily="34" charset="-128"/>
              </a:rPr>
            </a:br>
            <a:endParaRPr lang="en-US" sz="1800" dirty="0">
              <a:ea typeface="ＭＳ Ｐゴシック" pitchFamily="34" charset="-128"/>
            </a:endParaRPr>
          </a:p>
        </p:txBody>
      </p:sp>
      <p:sp>
        <p:nvSpPr>
          <p:cNvPr id="11" name="Rectangle 12"/>
          <p:cNvSpPr txBox="1">
            <a:spLocks noChangeArrowheads="1"/>
          </p:cNvSpPr>
          <p:nvPr/>
        </p:nvSpPr>
        <p:spPr>
          <a:xfrm>
            <a:off x="381000" y="1600200"/>
            <a:ext cx="4038600" cy="4114800"/>
          </a:xfrm>
          <a:prstGeom prst="rect">
            <a:avLst/>
          </a:prstGeom>
        </p:spPr>
        <p:txBody>
          <a:bodyPr/>
          <a:lstStyle/>
          <a:p>
            <a:pPr marL="514350" marR="0" lvl="0" indent="-514350" defTabSz="914400" rtl="0" eaLnBrk="1" fontAlgn="auto" latinLnBrk="0" hangingPunct="1">
              <a:lnSpc>
                <a:spcPct val="80000"/>
              </a:lnSpc>
              <a:spcBef>
                <a:spcPts val="700"/>
              </a:spcBef>
              <a:spcAft>
                <a:spcPts val="0"/>
              </a:spcAft>
              <a:buClr>
                <a:schemeClr val="accent2"/>
              </a:buClr>
              <a:buSzPct val="60000"/>
              <a:tabLst/>
              <a:defRPr/>
            </a:pPr>
            <a:r>
              <a:rPr kumimoji="0" lang="en-US" sz="3000" b="0" i="0" u="none" strike="noStrike" kern="1200" cap="none" spc="0" normalizeH="0" baseline="0" noProof="0" dirty="0">
                <a:ln>
                  <a:noFill/>
                </a:ln>
                <a:effectLst/>
                <a:uLnTx/>
                <a:uFillTx/>
                <a:latin typeface="+mn-lt"/>
                <a:ea typeface="ＭＳ Ｐゴシック" pitchFamily="34" charset="-128"/>
                <a:cs typeface="+mn-cs"/>
              </a:rPr>
              <a:t>(a) </a:t>
            </a:r>
            <a:r>
              <a:rPr kumimoji="0" lang="en-US" sz="3000" b="0" i="0" u="none" strike="noStrike" kern="1200" cap="none" spc="0" normalizeH="0" baseline="0" noProof="0" dirty="0">
                <a:ln>
                  <a:noFill/>
                </a:ln>
                <a:solidFill>
                  <a:schemeClr val="tx1"/>
                </a:solidFill>
                <a:effectLst/>
                <a:uLnTx/>
                <a:uFillTx/>
                <a:latin typeface="+mn-lt"/>
                <a:ea typeface="ＭＳ Ｐゴシック" pitchFamily="34" charset="-128"/>
                <a:cs typeface="+mn-cs"/>
              </a:rPr>
              <a:t>Big Ideas</a:t>
            </a:r>
          </a:p>
          <a:p>
            <a:pPr marL="514350" marR="0" lvl="0" indent="-514350" defTabSz="914400" rtl="0" eaLnBrk="1" fontAlgn="auto" latinLnBrk="0" hangingPunct="1">
              <a:lnSpc>
                <a:spcPct val="80000"/>
              </a:lnSpc>
              <a:spcBef>
                <a:spcPts val="700"/>
              </a:spcBef>
              <a:spcAft>
                <a:spcPts val="0"/>
              </a:spcAft>
              <a:buClr>
                <a:schemeClr val="accent2"/>
              </a:buClr>
              <a:buSzPct val="60000"/>
              <a:buFontTx/>
              <a:buAutoNum type="alphaLcParenBoth"/>
              <a:tabLst/>
              <a:defRPr/>
            </a:pPr>
            <a:endParaRPr lang="en-US" sz="3000" dirty="0">
              <a:ea typeface="ＭＳ Ｐゴシック" pitchFamily="34" charset="-128"/>
            </a:endParaRPr>
          </a:p>
          <a:p>
            <a:pPr marL="514350" marR="0" lvl="0" indent="-514350" defTabSz="914400" rtl="0" eaLnBrk="1" fontAlgn="auto" latinLnBrk="0" hangingPunct="1">
              <a:lnSpc>
                <a:spcPct val="80000"/>
              </a:lnSpc>
              <a:spcBef>
                <a:spcPts val="700"/>
              </a:spcBef>
              <a:spcAft>
                <a:spcPts val="0"/>
              </a:spcAft>
              <a:buClr>
                <a:schemeClr val="accent2"/>
              </a:buClr>
              <a:buSzPct val="60000"/>
              <a:buFontTx/>
              <a:buAutoNum type="alphaLcParenBoth"/>
              <a:tabLst/>
              <a:defRPr/>
            </a:pPr>
            <a:endParaRPr kumimoji="0" lang="en-US" sz="3000" b="0" i="0" u="none" strike="noStrike" kern="1200" cap="none" spc="0" normalizeH="0" baseline="0" noProof="0" dirty="0">
              <a:ln>
                <a:noFill/>
              </a:ln>
              <a:solidFill>
                <a:schemeClr val="tx1"/>
              </a:solidFill>
              <a:effectLst/>
              <a:uLnTx/>
              <a:uFillTx/>
              <a:latin typeface="+mn-lt"/>
              <a:ea typeface="ＭＳ Ｐゴシック" pitchFamily="34" charset="-128"/>
              <a:cs typeface="+mn-cs"/>
            </a:endParaRPr>
          </a:p>
          <a:p>
            <a:pPr marL="514350" marR="0" lvl="0" indent="-514350" defTabSz="914400" rtl="0" eaLnBrk="1" fontAlgn="auto" latinLnBrk="0" hangingPunct="1">
              <a:lnSpc>
                <a:spcPct val="80000"/>
              </a:lnSpc>
              <a:spcBef>
                <a:spcPts val="700"/>
              </a:spcBef>
              <a:spcAft>
                <a:spcPts val="0"/>
              </a:spcAft>
              <a:buClr>
                <a:schemeClr val="accent2"/>
              </a:buClr>
              <a:buSzPct val="60000"/>
              <a:buFontTx/>
              <a:buAutoNum type="alphaLcParenBoth"/>
              <a:tabLst/>
              <a:defRPr/>
            </a:pPr>
            <a:endParaRPr kumimoji="0" lang="en-US" sz="800" b="0" i="0" u="none" strike="noStrike" kern="1200" cap="none" spc="0" normalizeH="0" baseline="0" noProof="0" dirty="0">
              <a:ln>
                <a:noFill/>
              </a:ln>
              <a:solidFill>
                <a:schemeClr val="tx1"/>
              </a:solidFill>
              <a:effectLst/>
              <a:uLnTx/>
              <a:uFillTx/>
              <a:latin typeface="+mn-lt"/>
              <a:ea typeface="ＭＳ Ｐゴシック" pitchFamily="34" charset="-128"/>
              <a:cs typeface="+mn-cs"/>
            </a:endParaRPr>
          </a:p>
          <a:p>
            <a:pPr marL="320040" marR="0" lvl="0" indent="-320040" defTabSz="914400" rtl="0" eaLnBrk="1" fontAlgn="auto" latinLnBrk="0" hangingPunct="1">
              <a:lnSpc>
                <a:spcPct val="80000"/>
              </a:lnSpc>
              <a:spcBef>
                <a:spcPts val="700"/>
              </a:spcBef>
              <a:spcAft>
                <a:spcPts val="0"/>
              </a:spcAft>
              <a:buClr>
                <a:schemeClr val="accent2"/>
              </a:buClr>
              <a:buSzPct val="60000"/>
              <a:buFontTx/>
              <a:buNone/>
              <a:tabLst/>
              <a:defRPr/>
            </a:pPr>
            <a:endParaRPr lang="en-US" sz="800" dirty="0">
              <a:ea typeface="ＭＳ Ｐゴシック" pitchFamily="34" charset="-128"/>
            </a:endParaRPr>
          </a:p>
          <a:p>
            <a:pPr marL="320040" marR="0" lvl="0" indent="-320040" defTabSz="914400" rtl="0" eaLnBrk="1" fontAlgn="auto" latinLnBrk="0" hangingPunct="1">
              <a:lnSpc>
                <a:spcPct val="80000"/>
              </a:lnSpc>
              <a:spcBef>
                <a:spcPts val="700"/>
              </a:spcBef>
              <a:spcAft>
                <a:spcPts val="0"/>
              </a:spcAft>
              <a:buClr>
                <a:schemeClr val="accent2"/>
              </a:buClr>
              <a:buSzPct val="60000"/>
              <a:buFontTx/>
              <a:buNone/>
              <a:tabLst/>
              <a:defRPr/>
            </a:pPr>
            <a:endParaRPr lang="en-US" sz="800" dirty="0">
              <a:ea typeface="ＭＳ Ｐゴシック" pitchFamily="34" charset="-128"/>
            </a:endParaRPr>
          </a:p>
          <a:p>
            <a:pPr marL="320040" marR="0" lvl="0" indent="-320040" defTabSz="914400" rtl="0" eaLnBrk="1" fontAlgn="auto" latinLnBrk="0" hangingPunct="1">
              <a:lnSpc>
                <a:spcPct val="80000"/>
              </a:lnSpc>
              <a:spcBef>
                <a:spcPts val="700"/>
              </a:spcBef>
              <a:spcAft>
                <a:spcPts val="0"/>
              </a:spcAft>
              <a:buClr>
                <a:schemeClr val="accent2"/>
              </a:buClr>
              <a:buSzPct val="60000"/>
              <a:buFontTx/>
              <a:buNone/>
              <a:tabLst/>
              <a:defRPr/>
            </a:pPr>
            <a:endParaRPr kumimoji="0" lang="en-US" sz="800" b="0" i="0" u="none" strike="noStrike" kern="1200" cap="none" spc="0" normalizeH="0" baseline="0" noProof="0" dirty="0">
              <a:ln>
                <a:noFill/>
              </a:ln>
              <a:solidFill>
                <a:schemeClr val="tx1"/>
              </a:solidFill>
              <a:effectLst/>
              <a:uLnTx/>
              <a:uFillTx/>
              <a:latin typeface="+mn-lt"/>
              <a:ea typeface="ＭＳ Ｐゴシック" pitchFamily="34" charset="-128"/>
              <a:cs typeface="+mn-cs"/>
            </a:endParaRPr>
          </a:p>
          <a:p>
            <a:pPr marL="320040" marR="0" lvl="0" indent="-320040" defTabSz="914400" rtl="0" eaLnBrk="1" fontAlgn="auto" latinLnBrk="0" hangingPunct="1">
              <a:lnSpc>
                <a:spcPct val="80000"/>
              </a:lnSpc>
              <a:spcBef>
                <a:spcPts val="700"/>
              </a:spcBef>
              <a:spcAft>
                <a:spcPts val="0"/>
              </a:spcAft>
              <a:buClr>
                <a:schemeClr val="accent2"/>
              </a:buClr>
              <a:buSzPct val="60000"/>
              <a:buFontTx/>
              <a:buNone/>
              <a:tabLst/>
              <a:defRPr/>
            </a:pPr>
            <a:endParaRPr kumimoji="0" lang="en-US" sz="800" b="0" i="0" u="none" strike="noStrike" kern="1200" cap="none" spc="0" normalizeH="0" baseline="0" noProof="0" dirty="0">
              <a:ln>
                <a:noFill/>
              </a:ln>
              <a:solidFill>
                <a:schemeClr val="tx1"/>
              </a:solidFill>
              <a:effectLst/>
              <a:uLnTx/>
              <a:uFillTx/>
              <a:latin typeface="+mn-lt"/>
              <a:ea typeface="ＭＳ Ｐゴシック" pitchFamily="34" charset="-128"/>
              <a:cs typeface="+mn-cs"/>
            </a:endParaRPr>
          </a:p>
          <a:p>
            <a:pPr marL="320040" marR="0" lvl="0" indent="-320040" defTabSz="914400" rtl="0" eaLnBrk="1" fontAlgn="auto" latinLnBrk="0" hangingPunct="1">
              <a:lnSpc>
                <a:spcPct val="80000"/>
              </a:lnSpc>
              <a:spcBef>
                <a:spcPts val="700"/>
              </a:spcBef>
              <a:spcAft>
                <a:spcPts val="0"/>
              </a:spcAft>
              <a:buClr>
                <a:schemeClr val="accent2"/>
              </a:buClr>
              <a:buSzPct val="60000"/>
              <a:buFontTx/>
              <a:buNone/>
              <a:tabLst/>
              <a:defRPr/>
            </a:pPr>
            <a:r>
              <a:rPr kumimoji="0" lang="en-US" sz="3000" b="0" i="0" u="none" strike="noStrike" kern="1200" cap="none" spc="0" normalizeH="0" baseline="0" noProof="0" dirty="0">
                <a:ln>
                  <a:noFill/>
                </a:ln>
                <a:solidFill>
                  <a:schemeClr val="tx1"/>
                </a:solidFill>
                <a:effectLst/>
                <a:uLnTx/>
                <a:uFillTx/>
                <a:latin typeface="+mn-lt"/>
                <a:ea typeface="ＭＳ Ｐゴシック" pitchFamily="34" charset="-128"/>
                <a:cs typeface="+mn-cs"/>
              </a:rPr>
              <a:t>(c) Student Expectations</a:t>
            </a:r>
          </a:p>
          <a:p>
            <a:pPr marL="320040" marR="0" lvl="0" indent="-320040" defTabSz="914400" rtl="0" eaLnBrk="1" fontAlgn="auto" latinLnBrk="0" hangingPunct="1">
              <a:lnSpc>
                <a:spcPct val="80000"/>
              </a:lnSpc>
              <a:spcBef>
                <a:spcPts val="700"/>
              </a:spcBef>
              <a:spcAft>
                <a:spcPts val="0"/>
              </a:spcAft>
              <a:buClr>
                <a:schemeClr val="accent2"/>
              </a:buClr>
              <a:buSzPct val="60000"/>
              <a:buFont typeface="Wingdings"/>
              <a:buChar char=""/>
              <a:tabLst/>
              <a:defRPr/>
            </a:pPr>
            <a:endParaRPr kumimoji="0" lang="en-US" sz="1800" b="0" i="0" u="none" strike="noStrike" kern="1200" cap="none" spc="0" normalizeH="0" baseline="0" noProof="0" dirty="0">
              <a:ln>
                <a:noFill/>
              </a:ln>
              <a:solidFill>
                <a:schemeClr val="tx1"/>
              </a:solidFill>
              <a:effectLst/>
              <a:uLnTx/>
              <a:uFillTx/>
              <a:latin typeface="+mn-lt"/>
              <a:ea typeface="ＭＳ Ｐゴシック" pitchFamily="34" charset="-128"/>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Getting Acquainted with ELPS PLD’s Matching Activity</a:t>
            </a:r>
          </a:p>
        </p:txBody>
      </p:sp>
      <p:sp>
        <p:nvSpPr>
          <p:cNvPr id="3" name="Footer Placeholder 2"/>
          <p:cNvSpPr>
            <a:spLocks noGrp="1"/>
          </p:cNvSpPr>
          <p:nvPr>
            <p:ph type="ftr" sz="quarter" idx="11"/>
          </p:nvPr>
        </p:nvSpPr>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612648" y="1600200"/>
            <a:ext cx="8150352" cy="4724400"/>
          </a:xfrm>
        </p:spPr>
        <p:txBody>
          <a:bodyPr>
            <a:normAutofit fontScale="92500" lnSpcReduction="10000"/>
          </a:bodyPr>
          <a:lstStyle/>
          <a:p>
            <a:r>
              <a:rPr lang="en-US" b="1" dirty="0"/>
              <a:t>ELPS Proficiency Level Descriptors 2</a:t>
            </a:r>
            <a:r>
              <a:rPr lang="en-US" b="1" baseline="30000" dirty="0"/>
              <a:t>nd</a:t>
            </a:r>
            <a:r>
              <a:rPr lang="en-US" b="1" dirty="0"/>
              <a:t>-12</a:t>
            </a:r>
            <a:r>
              <a:rPr lang="en-US" b="1" baseline="30000" dirty="0"/>
              <a:t>th</a:t>
            </a:r>
            <a:r>
              <a:rPr lang="en-US" b="1" dirty="0"/>
              <a:t> </a:t>
            </a:r>
          </a:p>
          <a:p>
            <a:pPr>
              <a:buNone/>
            </a:pPr>
            <a:r>
              <a:rPr lang="en-US" dirty="0"/>
              <a:t>	* What ELLs are able to do based on language proficiency level.</a:t>
            </a:r>
          </a:p>
          <a:p>
            <a:pPr>
              <a:buFont typeface="Wingdings" pitchFamily="2" charset="2"/>
              <a:buChar char="q"/>
            </a:pPr>
            <a:r>
              <a:rPr lang="en-US" dirty="0"/>
              <a:t>Work in pairs. Use the template that shows the empty columns with the 4 language domains and the language proficiency levels.</a:t>
            </a:r>
          </a:p>
          <a:p>
            <a:pPr>
              <a:buFont typeface="Wingdings" pitchFamily="2" charset="2"/>
              <a:buChar char="q"/>
            </a:pPr>
            <a:r>
              <a:rPr lang="en-US" dirty="0"/>
              <a:t>Place the cards with the descriptors in the correct column/row.</a:t>
            </a:r>
          </a:p>
          <a:p>
            <a:pPr>
              <a:buFont typeface="Wingdings" pitchFamily="2" charset="2"/>
              <a:buChar char="q"/>
            </a:pPr>
            <a:r>
              <a:rPr lang="en-US" dirty="0"/>
              <a:t>Share your results! </a:t>
            </a:r>
          </a:p>
          <a:p>
            <a:pPr>
              <a:buNone/>
            </a:pPr>
            <a:r>
              <a:rPr lang="en-US" b="1" dirty="0"/>
              <a:t>* There are ELPS Proficiency Level Descriptors for K-1</a:t>
            </a:r>
            <a:r>
              <a:rPr lang="en-US" b="1" baseline="30000" dirty="0"/>
              <a:t>st</a:t>
            </a:r>
            <a:r>
              <a:rPr lang="en-US" b="1" dirty="0"/>
              <a:t> grade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chemeClr val="bg2">
                    <a:lumMod val="25000"/>
                  </a:schemeClr>
                </a:solidFill>
                <a:ea typeface="ＭＳ Ｐゴシック" pitchFamily="34" charset="-128"/>
              </a:rPr>
              <a:t>Understanding Chapter 74.4. Subsection (a)</a:t>
            </a:r>
            <a:endParaRPr lang="en-US" sz="4000" dirty="0">
              <a:solidFill>
                <a:schemeClr val="bg2">
                  <a:lumMod val="25000"/>
                </a:schemeClr>
              </a:solidFill>
            </a:endParaRPr>
          </a:p>
        </p:txBody>
      </p:sp>
      <p:sp>
        <p:nvSpPr>
          <p:cNvPr id="3" name="Footer Placeholder 2"/>
          <p:cNvSpPr>
            <a:spLocks noGrp="1"/>
          </p:cNvSpPr>
          <p:nvPr>
            <p:ph type="ftr" sz="quarter" idx="11"/>
          </p:nvPr>
        </p:nvSpPr>
        <p:spPr>
          <a:xfrm>
            <a:off x="2667000" y="6476806"/>
            <a:ext cx="6248400" cy="304994"/>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228600" y="1524000"/>
            <a:ext cx="8763000" cy="4953000"/>
          </a:xfrm>
        </p:spPr>
        <p:txBody>
          <a:bodyPr>
            <a:normAutofit/>
          </a:bodyPr>
          <a:lstStyle/>
          <a:p>
            <a:pPr>
              <a:buClr>
                <a:schemeClr val="accent2">
                  <a:lumMod val="75000"/>
                </a:schemeClr>
              </a:buClr>
            </a:pPr>
            <a:r>
              <a:rPr lang="en-US" sz="3000" dirty="0">
                <a:ea typeface="ＭＳ Ｐゴシック" pitchFamily="34" charset="-128"/>
              </a:rPr>
              <a:t>Use </a:t>
            </a:r>
            <a:r>
              <a:rPr lang="en-US" sz="3000" b="1" dirty="0">
                <a:ea typeface="ＭＳ Ｐゴシック" pitchFamily="34" charset="-128"/>
              </a:rPr>
              <a:t>page 4 from </a:t>
            </a:r>
            <a:r>
              <a:rPr lang="en-US" sz="3000" b="1" i="1" dirty="0">
                <a:ea typeface="ＭＳ Ｐゴシック" pitchFamily="34" charset="-128"/>
              </a:rPr>
              <a:t>Resource Supplement</a:t>
            </a:r>
            <a:r>
              <a:rPr lang="en-US" sz="3000" dirty="0">
                <a:ea typeface="ＭＳ Ｐゴシック" pitchFamily="34" charset="-128"/>
              </a:rPr>
              <a:t>. Find Ch. 74.4  </a:t>
            </a:r>
            <a:r>
              <a:rPr lang="en-US" sz="3000" b="1" dirty="0">
                <a:ea typeface="ＭＳ Ｐゴシック" pitchFamily="34" charset="-128"/>
              </a:rPr>
              <a:t>(a)(1)</a:t>
            </a:r>
            <a:endParaRPr lang="en-US" sz="3000" b="1" dirty="0">
              <a:solidFill>
                <a:srgbClr val="0070C0"/>
              </a:solidFill>
              <a:ea typeface="ＭＳ Ｐゴシック" pitchFamily="34" charset="-128"/>
            </a:endParaRPr>
          </a:p>
          <a:p>
            <a:pPr marL="522288" lvl="1" indent="-293688"/>
            <a:r>
              <a:rPr lang="en-US" dirty="0">
                <a:ea typeface="ＭＳ Ｐゴシック" pitchFamily="34" charset="-128"/>
              </a:rPr>
              <a:t> </a:t>
            </a:r>
            <a:r>
              <a:rPr lang="en-US" sz="2800" dirty="0">
                <a:ea typeface="ＭＳ Ｐゴシック" pitchFamily="34" charset="-128"/>
              </a:rPr>
              <a:t>Highlight the </a:t>
            </a:r>
            <a:r>
              <a:rPr lang="en-US" sz="2800" dirty="0">
                <a:solidFill>
                  <a:srgbClr val="000000"/>
                </a:solidFill>
                <a:ea typeface="ＭＳ Ｐゴシック" pitchFamily="34" charset="-128"/>
              </a:rPr>
              <a:t>second sentence of </a:t>
            </a:r>
            <a:r>
              <a:rPr lang="en-US" sz="2800" b="1" dirty="0">
                <a:solidFill>
                  <a:srgbClr val="000000"/>
                </a:solidFill>
                <a:ea typeface="ＭＳ Ｐゴシック" pitchFamily="34" charset="-128"/>
              </a:rPr>
              <a:t>(a)(1)</a:t>
            </a:r>
            <a:r>
              <a:rPr lang="en-US" sz="2800" dirty="0">
                <a:solidFill>
                  <a:srgbClr val="000000"/>
                </a:solidFill>
                <a:ea typeface="ＭＳ Ｐゴシック" pitchFamily="34" charset="-128"/>
              </a:rPr>
              <a:t> that begins,  </a:t>
            </a:r>
            <a:r>
              <a:rPr lang="en-US" sz="2800" b="1" dirty="0">
                <a:solidFill>
                  <a:srgbClr val="000000"/>
                </a:solidFill>
                <a:ea typeface="ＭＳ Ｐゴシック" pitchFamily="34" charset="-128"/>
              </a:rPr>
              <a:t>“School districts shall  implement. . . “</a:t>
            </a:r>
            <a:endParaRPr lang="en-US" sz="2800" dirty="0">
              <a:ea typeface="ＭＳ Ｐゴシック" pitchFamily="34" charset="-128"/>
            </a:endParaRPr>
          </a:p>
          <a:p>
            <a:pPr marL="522288" lvl="1" indent="-293688"/>
            <a:r>
              <a:rPr lang="en-US" dirty="0">
                <a:ea typeface="ＭＳ Ｐゴシック" pitchFamily="34" charset="-128"/>
              </a:rPr>
              <a:t> </a:t>
            </a:r>
            <a:r>
              <a:rPr lang="en-US" sz="2800" dirty="0">
                <a:ea typeface="ＭＳ Ｐゴシック" pitchFamily="34" charset="-128"/>
              </a:rPr>
              <a:t>“ Highlight first sentence</a:t>
            </a:r>
            <a:r>
              <a:rPr lang="en-US" sz="2800" b="1" dirty="0">
                <a:solidFill>
                  <a:srgbClr val="000000"/>
                </a:solidFill>
                <a:ea typeface="ＭＳ Ｐゴシック" pitchFamily="34" charset="-128"/>
              </a:rPr>
              <a:t> of (a)(2) “in order for ELL’s ...</a:t>
            </a:r>
            <a:r>
              <a:rPr lang="en-US" b="1" dirty="0">
                <a:solidFill>
                  <a:srgbClr val="000000"/>
                </a:solidFill>
                <a:ea typeface="ＭＳ Ｐゴシック" pitchFamily="34" charset="-128"/>
              </a:rPr>
              <a:t>”</a:t>
            </a:r>
          </a:p>
          <a:p>
            <a:pPr marL="522288" lvl="1" indent="-293688"/>
            <a:endParaRPr lang="en-US" sz="700" b="1" dirty="0">
              <a:solidFill>
                <a:srgbClr val="000000"/>
              </a:solidFill>
              <a:ea typeface="ＭＳ Ｐゴシック" pitchFamily="34" charset="-128"/>
            </a:endParaRPr>
          </a:p>
          <a:p>
            <a:pPr marL="522288" lvl="1" indent="-293688"/>
            <a:r>
              <a:rPr lang="en-US" sz="2800" dirty="0">
                <a:solidFill>
                  <a:srgbClr val="000000"/>
                </a:solidFill>
                <a:ea typeface="ＭＳ Ｐゴシック" pitchFamily="34" charset="-128"/>
              </a:rPr>
              <a:t>Highlight the first sentence of </a:t>
            </a:r>
            <a:r>
              <a:rPr lang="en-US" sz="2800" b="1" dirty="0">
                <a:solidFill>
                  <a:srgbClr val="000000"/>
                </a:solidFill>
                <a:ea typeface="ＭＳ Ｐゴシック" pitchFamily="34" charset="-128"/>
              </a:rPr>
              <a:t>(a)(3) </a:t>
            </a:r>
            <a:r>
              <a:rPr lang="en-US" sz="2800" dirty="0">
                <a:solidFill>
                  <a:srgbClr val="000000"/>
                </a:solidFill>
                <a:ea typeface="ＭＳ Ｐゴシック" pitchFamily="34" charset="-128"/>
              </a:rPr>
              <a:t>that begins    </a:t>
            </a:r>
            <a:r>
              <a:rPr lang="en-US" sz="2800" b="1" dirty="0">
                <a:solidFill>
                  <a:srgbClr val="000000"/>
                </a:solidFill>
                <a:ea typeface="ＭＳ Ｐゴシック" pitchFamily="34" charset="-128"/>
              </a:rPr>
              <a:t>“Classroom instruction that effectively  integrate. . . ”</a:t>
            </a:r>
          </a:p>
          <a:p>
            <a:pPr>
              <a:buClr>
                <a:schemeClr val="accent2">
                  <a:lumMod val="75000"/>
                </a:schemeClr>
              </a:buClr>
            </a:pPr>
            <a:r>
              <a:rPr lang="en-US" sz="3000" dirty="0">
                <a:solidFill>
                  <a:srgbClr val="000000"/>
                </a:solidFill>
                <a:ea typeface="ＭＳ Ｐゴシック" pitchFamily="34" charset="-128"/>
              </a:rPr>
              <a:t>Draw a heart by </a:t>
            </a:r>
            <a:r>
              <a:rPr lang="en-US" sz="3000" b="1" dirty="0">
                <a:solidFill>
                  <a:srgbClr val="000000"/>
                </a:solidFill>
                <a:ea typeface="ＭＳ Ｐゴシック" pitchFamily="34" charset="-128"/>
              </a:rPr>
              <a:t>a(3)</a:t>
            </a:r>
            <a:r>
              <a:rPr lang="en-US" sz="3000" dirty="0">
                <a:solidFill>
                  <a:srgbClr val="000000"/>
                </a:solidFill>
                <a:ea typeface="ＭＳ Ｐゴシック" pitchFamily="34" charset="-128"/>
              </a:rPr>
              <a:t>.</a:t>
            </a:r>
          </a:p>
          <a:p>
            <a:pPr algn="ctr">
              <a:buNone/>
            </a:pPr>
            <a:r>
              <a:rPr lang="en-US" b="1" i="1" dirty="0">
                <a:solidFill>
                  <a:srgbClr val="80302A"/>
                </a:solidFill>
                <a:ea typeface="ＭＳ Ｐゴシック" pitchFamily="34" charset="-128"/>
              </a:rPr>
              <a:t>What two things do teachers of ELLs need to integrate?</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Curriculum Requirements </a:t>
            </a:r>
            <a:br>
              <a:rPr lang="en-US" sz="4000" b="1" dirty="0"/>
            </a:br>
            <a:r>
              <a:rPr lang="en-US" sz="3600" b="1" dirty="0">
                <a:solidFill>
                  <a:schemeClr val="bg2">
                    <a:lumMod val="25000"/>
                  </a:schemeClr>
                </a:solidFill>
              </a:rPr>
              <a:t>Chapter 74.4. (a) (6)</a:t>
            </a:r>
          </a:p>
        </p:txBody>
      </p:sp>
      <p:sp>
        <p:nvSpPr>
          <p:cNvPr id="3" name="Footer Placeholder 2"/>
          <p:cNvSpPr>
            <a:spLocks noGrp="1"/>
          </p:cNvSpPr>
          <p:nvPr>
            <p:ph type="ftr" sz="quarter" idx="11"/>
          </p:nvPr>
        </p:nvSpPr>
        <p:spPr>
          <a:xfrm>
            <a:off x="2057400" y="6476806"/>
            <a:ext cx="6934200" cy="304994"/>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304800" y="1600200"/>
            <a:ext cx="8461248" cy="4724400"/>
          </a:xfrm>
        </p:spPr>
        <p:txBody>
          <a:bodyPr>
            <a:normAutofit lnSpcReduction="10000"/>
          </a:bodyPr>
          <a:lstStyle/>
          <a:p>
            <a:r>
              <a:rPr lang="en-US" sz="2800" dirty="0"/>
              <a:t>The English language proficiency levels of </a:t>
            </a:r>
            <a:r>
              <a:rPr lang="en-US" sz="2800" b="1" dirty="0"/>
              <a:t>beginning, intermediate, advanced, and advanced high </a:t>
            </a:r>
            <a:r>
              <a:rPr lang="en-US" sz="2800" dirty="0"/>
              <a:t>are not grade-specific.  ELLs may exhibit different proficiency levels within the language domains of listening, speaking, reading, and writing.  </a:t>
            </a:r>
          </a:p>
          <a:p>
            <a:r>
              <a:rPr lang="en-US" sz="2800" dirty="0"/>
              <a:t> </a:t>
            </a:r>
            <a:r>
              <a:rPr lang="en-US" sz="2800" b="1" dirty="0">
                <a:solidFill>
                  <a:srgbClr val="C00000"/>
                </a:solidFill>
              </a:rPr>
              <a:t>The</a:t>
            </a:r>
            <a:r>
              <a:rPr lang="en-US" sz="2800" dirty="0">
                <a:solidFill>
                  <a:srgbClr val="C00000"/>
                </a:solidFill>
              </a:rPr>
              <a:t> </a:t>
            </a:r>
            <a:r>
              <a:rPr lang="en-US" sz="2800" b="1" dirty="0">
                <a:solidFill>
                  <a:srgbClr val="C00000"/>
                </a:solidFill>
              </a:rPr>
              <a:t>proficiency level descriptors </a:t>
            </a:r>
            <a:r>
              <a:rPr lang="en-US" sz="2800" b="1" dirty="0"/>
              <a:t>outlined in subsection (d) </a:t>
            </a:r>
            <a:r>
              <a:rPr lang="en-US" sz="2800" dirty="0"/>
              <a:t>of this section </a:t>
            </a:r>
            <a:r>
              <a:rPr lang="en-US" sz="2800" b="1" dirty="0"/>
              <a:t>show the progression of second language acquisition form one proficiency level to the next </a:t>
            </a:r>
            <a:r>
              <a:rPr lang="en-US" sz="2800" dirty="0"/>
              <a:t>and serve as a road map to help content area teachers instruct ELLS commensurate with student’s linguistic needs.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noAutofit/>
          </a:bodyPr>
          <a:lstStyle/>
          <a:p>
            <a:r>
              <a:rPr lang="en-US" sz="4000" b="1" dirty="0"/>
              <a:t>Curriculum Requirements Chapter </a:t>
            </a:r>
            <a:br>
              <a:rPr lang="en-US" sz="4000" b="1" dirty="0"/>
            </a:br>
            <a:r>
              <a:rPr lang="en-US" sz="3200" b="1" dirty="0"/>
              <a:t>74.4 (b)(1)</a:t>
            </a:r>
          </a:p>
        </p:txBody>
      </p:sp>
      <p:sp>
        <p:nvSpPr>
          <p:cNvPr id="3" name="Footer Placeholder 2"/>
          <p:cNvSpPr>
            <a:spLocks noGrp="1"/>
          </p:cNvSpPr>
          <p:nvPr>
            <p:ph type="ftr" sz="quarter" idx="11"/>
          </p:nvPr>
        </p:nvSpPr>
        <p:spPr>
          <a:xfrm>
            <a:off x="1828800" y="6477000"/>
            <a:ext cx="7086600" cy="304994"/>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533400" y="2057400"/>
            <a:ext cx="8153400" cy="2743200"/>
          </a:xfrm>
        </p:spPr>
        <p:txBody>
          <a:bodyPr/>
          <a:lstStyle/>
          <a:p>
            <a:r>
              <a:rPr lang="en-US" dirty="0"/>
              <a:t>Requires that school districts identify the student’s English language proficiency levels in the domains of listening, speaking, reading, and writing in accordance with the proficiency level descriptors for the beginning, intermediate, advanced, and advanced high levels.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308848" cy="990600"/>
          </a:xfrm>
        </p:spPr>
        <p:txBody>
          <a:bodyPr>
            <a:normAutofit fontScale="90000"/>
          </a:bodyPr>
          <a:lstStyle/>
          <a:p>
            <a:r>
              <a:rPr lang="en-US" sz="4000" b="1" dirty="0">
                <a:solidFill>
                  <a:schemeClr val="bg2">
                    <a:lumMod val="25000"/>
                  </a:schemeClr>
                </a:solidFill>
                <a:ea typeface="ＭＳ Ｐゴシック" pitchFamily="34" charset="-128"/>
              </a:rPr>
              <a:t>Understanding subsection (b) District Responsibilities </a:t>
            </a:r>
            <a:endParaRPr lang="en-US" sz="4000" dirty="0">
              <a:solidFill>
                <a:schemeClr val="bg2">
                  <a:lumMod val="25000"/>
                </a:schemeClr>
              </a:solidFill>
            </a:endParaRPr>
          </a:p>
        </p:txBody>
      </p:sp>
      <p:sp>
        <p:nvSpPr>
          <p:cNvPr id="5" name="Footer Placeholder 4"/>
          <p:cNvSpPr>
            <a:spLocks noGrp="1"/>
          </p:cNvSpPr>
          <p:nvPr>
            <p:ph type="ftr" sz="quarter" idx="11"/>
          </p:nvPr>
        </p:nvSpPr>
        <p:spPr>
          <a:xfrm>
            <a:off x="2667000" y="6476806"/>
            <a:ext cx="6324600" cy="304994"/>
          </a:xfrm>
        </p:spPr>
        <p:txBody>
          <a:bodyPr/>
          <a:lstStyle/>
          <a:p>
            <a:r>
              <a:rPr lang="en-US" dirty="0"/>
              <a:t>Source: ELPS Linguistic Instructional Alignment Guide, Texas Education Agency</a:t>
            </a:r>
          </a:p>
        </p:txBody>
      </p:sp>
      <p:sp>
        <p:nvSpPr>
          <p:cNvPr id="7" name="Content Placeholder 6"/>
          <p:cNvSpPr>
            <a:spLocks noGrp="1"/>
          </p:cNvSpPr>
          <p:nvPr>
            <p:ph sz="quarter" idx="1"/>
          </p:nvPr>
        </p:nvSpPr>
        <p:spPr>
          <a:xfrm>
            <a:off x="304800" y="1524000"/>
            <a:ext cx="8610600" cy="4953000"/>
          </a:xfrm>
        </p:spPr>
        <p:txBody>
          <a:bodyPr>
            <a:normAutofit/>
          </a:bodyPr>
          <a:lstStyle/>
          <a:p>
            <a:pPr>
              <a:buClr>
                <a:schemeClr val="accent2">
                  <a:lumMod val="75000"/>
                </a:schemeClr>
              </a:buClr>
            </a:pPr>
            <a:r>
              <a:rPr lang="en-US" sz="2800" b="1" dirty="0">
                <a:ea typeface="ＭＳ Ｐゴシック" pitchFamily="34" charset="-128"/>
              </a:rPr>
              <a:t>Read section (b)(1). </a:t>
            </a:r>
            <a:r>
              <a:rPr lang="en-US" sz="2800" dirty="0">
                <a:ea typeface="ＭＳ Ｐゴシック" pitchFamily="34" charset="-128"/>
              </a:rPr>
              <a:t>Highlight </a:t>
            </a:r>
            <a:r>
              <a:rPr lang="en-US" sz="2800" b="1" dirty="0">
                <a:ea typeface="ＭＳ Ｐゴシック" pitchFamily="34" charset="-128"/>
              </a:rPr>
              <a:t>all</a:t>
            </a:r>
            <a:r>
              <a:rPr lang="en-US" sz="2800" dirty="0">
                <a:ea typeface="ＭＳ Ｐゴシック" pitchFamily="34" charset="-128"/>
              </a:rPr>
              <a:t> the words of this section.</a:t>
            </a:r>
          </a:p>
          <a:p>
            <a:pPr>
              <a:buClr>
                <a:schemeClr val="accent2">
                  <a:lumMod val="75000"/>
                </a:schemeClr>
              </a:buClr>
              <a:buNone/>
            </a:pPr>
            <a:endParaRPr lang="en-US" sz="1000" b="1" dirty="0">
              <a:ea typeface="ＭＳ Ｐゴシック" pitchFamily="34" charset="-128"/>
            </a:endParaRPr>
          </a:p>
          <a:p>
            <a:pPr>
              <a:buClr>
                <a:schemeClr val="accent2">
                  <a:lumMod val="75000"/>
                </a:schemeClr>
              </a:buClr>
            </a:pPr>
            <a:r>
              <a:rPr lang="en-US" sz="2800" b="1" dirty="0">
                <a:ea typeface="ＭＳ Ｐゴシック" pitchFamily="34" charset="-128"/>
              </a:rPr>
              <a:t>Read section (b)(2). </a:t>
            </a:r>
            <a:r>
              <a:rPr lang="en-US" sz="2800" dirty="0">
                <a:ea typeface="ＭＳ Ｐゴシック" pitchFamily="34" charset="-128"/>
              </a:rPr>
              <a:t>Highlight </a:t>
            </a:r>
            <a:r>
              <a:rPr lang="en-US" sz="2800" i="1" dirty="0">
                <a:solidFill>
                  <a:srgbClr val="C00000"/>
                </a:solidFill>
                <a:ea typeface="ＭＳ Ｐゴシック" pitchFamily="34" charset="-128"/>
              </a:rPr>
              <a:t>“linguistically accommodated (communicated, sequenced, and scaffolded commensurate with the student’s ...”</a:t>
            </a:r>
          </a:p>
          <a:p>
            <a:pPr>
              <a:buClr>
                <a:schemeClr val="accent2">
                  <a:lumMod val="75000"/>
                </a:schemeClr>
              </a:buClr>
            </a:pPr>
            <a:endParaRPr lang="en-US" sz="1000" i="1" dirty="0">
              <a:solidFill>
                <a:srgbClr val="C00000"/>
              </a:solidFill>
              <a:ea typeface="ＭＳ Ｐゴシック" pitchFamily="34" charset="-128"/>
            </a:endParaRPr>
          </a:p>
          <a:p>
            <a:pPr marL="0" lvl="1" indent="366713">
              <a:buClr>
                <a:schemeClr val="accent2"/>
              </a:buClr>
              <a:buFont typeface="Wingdings" pitchFamily="2" charset="2"/>
              <a:buChar char="q"/>
            </a:pPr>
            <a:r>
              <a:rPr lang="en-US" sz="2800" b="1" dirty="0">
                <a:ea typeface="ＭＳ Ｐゴシック" pitchFamily="34" charset="-128"/>
              </a:rPr>
              <a:t>Read section (b)(3). </a:t>
            </a:r>
            <a:r>
              <a:rPr lang="en-US" sz="2800" dirty="0">
                <a:solidFill>
                  <a:srgbClr val="000000"/>
                </a:solidFill>
                <a:ea typeface="ＭＳ Ｐゴシック" pitchFamily="34" charset="-128"/>
              </a:rPr>
              <a:t>Highlight </a:t>
            </a:r>
            <a:r>
              <a:rPr lang="en-US" sz="2800" i="1" dirty="0">
                <a:solidFill>
                  <a:srgbClr val="C00000"/>
                </a:solidFill>
                <a:ea typeface="ＭＳ Ｐゴシック" pitchFamily="34" charset="-128"/>
              </a:rPr>
              <a:t>“skills in subsection (c)”. </a:t>
            </a:r>
          </a:p>
          <a:p>
            <a:pPr marL="0" lvl="1" indent="366713">
              <a:buClr>
                <a:schemeClr val="accent2"/>
              </a:buClr>
              <a:buFont typeface="Wingdings" pitchFamily="2" charset="2"/>
              <a:buChar char="q"/>
            </a:pPr>
            <a:endParaRPr lang="en-US" sz="1000" b="1" i="1" dirty="0">
              <a:solidFill>
                <a:srgbClr val="C00000"/>
              </a:solidFill>
              <a:ea typeface="ＭＳ Ｐゴシック" pitchFamily="34" charset="-128"/>
            </a:endParaRPr>
          </a:p>
          <a:p>
            <a:pPr marL="0" lvl="1" indent="366713">
              <a:buClr>
                <a:schemeClr val="accent2"/>
              </a:buClr>
              <a:buFont typeface="Wingdings" pitchFamily="2" charset="2"/>
              <a:buChar char="q"/>
            </a:pPr>
            <a:r>
              <a:rPr lang="en-US" sz="2800" b="1" dirty="0">
                <a:ea typeface="ＭＳ Ｐゴシック" pitchFamily="34" charset="-128"/>
              </a:rPr>
              <a:t>Read section (b)(4)</a:t>
            </a:r>
            <a:r>
              <a:rPr lang="en-US" sz="2800" dirty="0">
                <a:ea typeface="ＭＳ Ｐゴシック" pitchFamily="34" charset="-128"/>
              </a:rPr>
              <a:t>. Highlight </a:t>
            </a:r>
            <a:r>
              <a:rPr lang="en-US" sz="2800" i="1" dirty="0">
                <a:solidFill>
                  <a:srgbClr val="C00000"/>
                </a:solidFill>
                <a:ea typeface="ＭＳ Ｐゴシック" pitchFamily="34" charset="-128"/>
              </a:rPr>
              <a:t>“intensive, ongoing, foundational second language acquisition ... In grade 3 or higher”.</a:t>
            </a:r>
            <a:endParaRPr lang="en-US" sz="2800" dirty="0">
              <a:solidFill>
                <a:srgbClr val="000000"/>
              </a:solidFill>
              <a:ea typeface="ＭＳ Ｐゴシック" pitchFamily="34" charset="-128"/>
            </a:endParaRPr>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bg2">
                    <a:lumMod val="25000"/>
                  </a:schemeClr>
                </a:solidFill>
              </a:rPr>
              <a:t>Teachers must...</a:t>
            </a:r>
          </a:p>
        </p:txBody>
      </p:sp>
      <p:sp>
        <p:nvSpPr>
          <p:cNvPr id="3" name="Footer Placeholder 2"/>
          <p:cNvSpPr>
            <a:spLocks noGrp="1"/>
          </p:cNvSpPr>
          <p:nvPr>
            <p:ph type="ftr" sz="quarter" idx="11"/>
          </p:nvPr>
        </p:nvSpPr>
        <p:spPr>
          <a:xfrm>
            <a:off x="2438400" y="6476806"/>
            <a:ext cx="6477000" cy="304994"/>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612648" y="1600200"/>
            <a:ext cx="8153400" cy="4495800"/>
          </a:xfrm>
        </p:spPr>
        <p:txBody>
          <a:bodyPr/>
          <a:lstStyle/>
          <a:p>
            <a:pPr>
              <a:buClr>
                <a:schemeClr val="accent2">
                  <a:lumMod val="75000"/>
                </a:schemeClr>
              </a:buClr>
            </a:pPr>
            <a:r>
              <a:rPr lang="en-US" sz="2800" dirty="0">
                <a:solidFill>
                  <a:srgbClr val="000000"/>
                </a:solidFill>
                <a:ea typeface="ＭＳ Ｐゴシック" pitchFamily="34" charset="-128"/>
              </a:rPr>
              <a:t>linguistically accommodate instruction. </a:t>
            </a:r>
          </a:p>
          <a:p>
            <a:pPr>
              <a:spcBef>
                <a:spcPts val="0"/>
              </a:spcBef>
              <a:buClr>
                <a:srgbClr val="A32C18"/>
              </a:buClr>
              <a:buNone/>
            </a:pPr>
            <a:r>
              <a:rPr lang="en-US" sz="2800" i="1" dirty="0">
                <a:solidFill>
                  <a:srgbClr val="000000"/>
                </a:solidFill>
                <a:ea typeface="ＭＳ Ｐゴシック" pitchFamily="34" charset="-128"/>
              </a:rPr>
              <a:t>	74.4: (b)(2)</a:t>
            </a:r>
            <a:endParaRPr lang="en-US" sz="2800" dirty="0">
              <a:solidFill>
                <a:srgbClr val="000000"/>
              </a:solidFill>
              <a:ea typeface="ＭＳ Ｐゴシック" pitchFamily="34" charset="-128"/>
            </a:endParaRPr>
          </a:p>
          <a:p>
            <a:pPr>
              <a:buClr>
                <a:schemeClr val="accent2">
                  <a:lumMod val="75000"/>
                </a:schemeClr>
              </a:buClr>
            </a:pPr>
            <a:r>
              <a:rPr lang="en-US" sz="2800" dirty="0">
                <a:solidFill>
                  <a:srgbClr val="000000"/>
                </a:solidFill>
                <a:ea typeface="ＭＳ Ｐゴシック" pitchFamily="34" charset="-128"/>
              </a:rPr>
              <a:t>integrate language proficiency student expectations. </a:t>
            </a:r>
            <a:r>
              <a:rPr lang="en-US" sz="2800" i="1" dirty="0">
                <a:solidFill>
                  <a:srgbClr val="000000"/>
                </a:solidFill>
                <a:ea typeface="ＭＳ Ｐゴシック" pitchFamily="34" charset="-128"/>
              </a:rPr>
              <a:t>74.4: (b)(3)</a:t>
            </a:r>
            <a:endParaRPr lang="en-US" sz="2800" dirty="0">
              <a:solidFill>
                <a:srgbClr val="000000"/>
              </a:solidFill>
              <a:ea typeface="ＭＳ Ｐゴシック" pitchFamily="34" charset="-128"/>
            </a:endParaRPr>
          </a:p>
          <a:p>
            <a:pPr>
              <a:buClr>
                <a:schemeClr val="accent2">
                  <a:lumMod val="75000"/>
                </a:schemeClr>
              </a:buClr>
            </a:pPr>
            <a:r>
              <a:rPr lang="en-US" sz="2800" dirty="0">
                <a:solidFill>
                  <a:srgbClr val="000000"/>
                </a:solidFill>
                <a:ea typeface="ＭＳ Ｐゴシック" pitchFamily="34" charset="-128"/>
              </a:rPr>
              <a:t>be involved, as necessary, in intensive English language development  for beginning and intermediate ELLs grade 3 or higher.</a:t>
            </a:r>
            <a:r>
              <a:rPr lang="en-US" sz="2800" i="1" dirty="0">
                <a:solidFill>
                  <a:srgbClr val="000000"/>
                </a:solidFill>
                <a:ea typeface="ＭＳ Ｐゴシック" pitchFamily="34" charset="-128"/>
              </a:rPr>
              <a:t>§74.4: (b)(4)</a:t>
            </a:r>
            <a:endParaRPr lang="en-US" sz="2800" dirty="0">
              <a:ea typeface="ＭＳ Ｐゴシック" pitchFamily="34" charset="-128"/>
            </a:endParaRPr>
          </a:p>
        </p:txBody>
      </p:sp>
      <p:sp>
        <p:nvSpPr>
          <p:cNvPr id="5" name="Rounded Rectangle 4"/>
          <p:cNvSpPr/>
          <p:nvPr/>
        </p:nvSpPr>
        <p:spPr>
          <a:xfrm>
            <a:off x="1524000" y="5334000"/>
            <a:ext cx="6172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Read, reflect, share  key points</a:t>
            </a:r>
          </a:p>
          <a:p>
            <a:pPr algn="ctr"/>
            <a:r>
              <a:rPr lang="en-US" sz="2800" b="1" dirty="0">
                <a:solidFill>
                  <a:schemeClr val="tx1"/>
                </a:solidFill>
              </a:rPr>
              <a:t> of chapter 74.4 (b)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bg2">
                    <a:lumMod val="25000"/>
                  </a:schemeClr>
                </a:solidFill>
                <a:ea typeface="ＭＳ Ｐゴシック" pitchFamily="34" charset="-128"/>
              </a:rPr>
              <a:t>Creating Language-Rich Interactive Environment</a:t>
            </a:r>
            <a:endParaRPr lang="en-US" sz="4000" dirty="0">
              <a:solidFill>
                <a:schemeClr val="bg2">
                  <a:lumMod val="25000"/>
                </a:schemeClr>
              </a:solidFill>
            </a:endParaRPr>
          </a:p>
        </p:txBody>
      </p:sp>
      <p:sp>
        <p:nvSpPr>
          <p:cNvPr id="3" name="Content Placeholder 2"/>
          <p:cNvSpPr>
            <a:spLocks noGrp="1"/>
          </p:cNvSpPr>
          <p:nvPr>
            <p:ph sz="quarter" idx="1"/>
          </p:nvPr>
        </p:nvSpPr>
        <p:spPr>
          <a:xfrm>
            <a:off x="533400" y="1600200"/>
            <a:ext cx="8156448" cy="4191000"/>
          </a:xfrm>
        </p:spPr>
        <p:txBody>
          <a:bodyPr/>
          <a:lstStyle/>
          <a:p>
            <a:pPr>
              <a:buClr>
                <a:schemeClr val="accent2">
                  <a:lumMod val="75000"/>
                </a:schemeClr>
              </a:buClr>
            </a:pPr>
            <a:r>
              <a:rPr lang="en-US" sz="3200" b="1" dirty="0">
                <a:ea typeface="ＭＳ Ｐゴシック" pitchFamily="34" charset="-128"/>
              </a:rPr>
              <a:t>Please...</a:t>
            </a:r>
          </a:p>
          <a:p>
            <a:pPr>
              <a:buClr>
                <a:schemeClr val="accent2">
                  <a:lumMod val="75000"/>
                </a:schemeClr>
              </a:buClr>
              <a:buNone/>
            </a:pPr>
            <a:endParaRPr lang="en-US" sz="3200" b="1" dirty="0">
              <a:ea typeface="ＭＳ Ｐゴシック" pitchFamily="34" charset="-128"/>
            </a:endParaRPr>
          </a:p>
          <a:p>
            <a:pPr>
              <a:buClr>
                <a:schemeClr val="accent2">
                  <a:lumMod val="75000"/>
                </a:schemeClr>
              </a:buClr>
              <a:buNone/>
            </a:pPr>
            <a:endParaRPr lang="en-US" sz="3200" b="1" dirty="0">
              <a:ea typeface="ＭＳ Ｐゴシック" pitchFamily="34" charset="-128"/>
            </a:endParaRPr>
          </a:p>
          <a:p>
            <a:pPr>
              <a:buClr>
                <a:schemeClr val="accent2">
                  <a:lumMod val="75000"/>
                </a:schemeClr>
              </a:buClr>
              <a:buNone/>
            </a:pPr>
            <a:endParaRPr lang="en-US" sz="800" b="1" dirty="0">
              <a:ea typeface="ＭＳ Ｐゴシック" pitchFamily="34" charset="-128"/>
            </a:endParaRPr>
          </a:p>
          <a:p>
            <a:pPr>
              <a:buClr>
                <a:schemeClr val="accent2">
                  <a:lumMod val="75000"/>
                </a:schemeClr>
              </a:buClr>
            </a:pPr>
            <a:r>
              <a:rPr lang="en-US" sz="3200" b="1" dirty="0">
                <a:ea typeface="ＭＳ Ｐゴシック" pitchFamily="34" charset="-128"/>
              </a:rPr>
              <a:t>Today we will:</a:t>
            </a:r>
            <a:endParaRPr lang="en-US" sz="3200" dirty="0">
              <a:ea typeface="ＭＳ Ｐゴシック" pitchFamily="34" charset="-128"/>
            </a:endParaRPr>
          </a:p>
          <a:p>
            <a:pPr lvl="1"/>
            <a:r>
              <a:rPr lang="en-US" sz="3200" dirty="0">
                <a:solidFill>
                  <a:srgbClr val="000000"/>
                </a:solidFill>
                <a:ea typeface="ＭＳ Ｐゴシック" pitchFamily="34" charset="-128"/>
              </a:rPr>
              <a:t> Speak in complete sentences</a:t>
            </a:r>
          </a:p>
          <a:p>
            <a:pPr lvl="1"/>
            <a:endParaRPr lang="en-US" sz="800" dirty="0">
              <a:solidFill>
                <a:srgbClr val="000000"/>
              </a:solidFill>
              <a:ea typeface="ＭＳ Ｐゴシック" pitchFamily="34" charset="-128"/>
            </a:endParaRPr>
          </a:p>
          <a:p>
            <a:pPr lvl="1"/>
            <a:r>
              <a:rPr lang="en-US" sz="3200" dirty="0">
                <a:solidFill>
                  <a:srgbClr val="000000"/>
                </a:solidFill>
                <a:ea typeface="ＭＳ Ｐゴシック" pitchFamily="34" charset="-128"/>
              </a:rPr>
              <a:t> Avoid saying “I Don’t Know</a:t>
            </a:r>
            <a:r>
              <a:rPr lang="en-US" dirty="0">
                <a:solidFill>
                  <a:srgbClr val="000000"/>
                </a:solidFill>
                <a:ea typeface="ＭＳ Ｐゴシック" pitchFamily="34" charset="-128"/>
              </a:rPr>
              <a:t>.”</a:t>
            </a:r>
          </a:p>
        </p:txBody>
      </p:sp>
      <p:sp>
        <p:nvSpPr>
          <p:cNvPr id="4" name="Footer Placeholder 3"/>
          <p:cNvSpPr>
            <a:spLocks noGrp="1"/>
          </p:cNvSpPr>
          <p:nvPr>
            <p:ph type="ftr" sz="quarter" idx="11"/>
          </p:nvPr>
        </p:nvSpPr>
        <p:spPr>
          <a:xfrm>
            <a:off x="3113317" y="6400606"/>
            <a:ext cx="5878283" cy="381194"/>
          </a:xfrm>
        </p:spPr>
        <p:txBody>
          <a:bodyPr/>
          <a:lstStyle/>
          <a:p>
            <a:r>
              <a:rPr lang="en-US" dirty="0"/>
              <a:t>Source: ELPS Linguistic Instructional Alignment Guide, Texas Education Agency</a:t>
            </a:r>
          </a:p>
        </p:txBody>
      </p:sp>
      <p:pic>
        <p:nvPicPr>
          <p:cNvPr id="28674" name="Picture 2" descr="http://jagcarrao.files.wordpress.com/2010/05/no-texting.jpg"/>
          <p:cNvPicPr>
            <a:picLocks noChangeAspect="1" noChangeArrowheads="1"/>
          </p:cNvPicPr>
          <p:nvPr/>
        </p:nvPicPr>
        <p:blipFill>
          <a:blip r:embed="rId3" cstate="print"/>
          <a:srcRect/>
          <a:stretch>
            <a:fillRect/>
          </a:stretch>
        </p:blipFill>
        <p:spPr bwMode="auto">
          <a:xfrm>
            <a:off x="3581400" y="1676400"/>
            <a:ext cx="1600200" cy="1622603"/>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Linguistically Accommodated Instruction</a:t>
            </a:r>
          </a:p>
        </p:txBody>
      </p:sp>
      <p:sp>
        <p:nvSpPr>
          <p:cNvPr id="3" name="Footer Placeholder 2"/>
          <p:cNvSpPr>
            <a:spLocks noGrp="1"/>
          </p:cNvSpPr>
          <p:nvPr>
            <p:ph type="ftr" sz="quarter" idx="11"/>
          </p:nvPr>
        </p:nvSpPr>
        <p:spPr>
          <a:xfrm>
            <a:off x="2514600" y="6476806"/>
            <a:ext cx="6400800" cy="304994"/>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533400" y="2133600"/>
            <a:ext cx="5867400" cy="3505200"/>
          </a:xfrm>
        </p:spPr>
        <p:txBody>
          <a:bodyPr/>
          <a:lstStyle/>
          <a:p>
            <a:r>
              <a:rPr lang="en-US" dirty="0"/>
              <a:t>Supplementary materials (manipulatives, charts, realia)</a:t>
            </a:r>
          </a:p>
          <a:p>
            <a:r>
              <a:rPr lang="en-US" dirty="0"/>
              <a:t>Instructional delivery</a:t>
            </a:r>
          </a:p>
          <a:p>
            <a:r>
              <a:rPr lang="en-US" dirty="0"/>
              <a:t>Tasks based on the student’s </a:t>
            </a:r>
          </a:p>
          <a:p>
            <a:pPr>
              <a:buNone/>
            </a:pPr>
            <a:r>
              <a:rPr lang="en-US" dirty="0"/>
              <a:t>	current level of language proficiency</a:t>
            </a:r>
          </a:p>
        </p:txBody>
      </p:sp>
      <p:pic>
        <p:nvPicPr>
          <p:cNvPr id="38915" name="Picture 3" descr="C:\Documents and Settings\proerig\My Documents\My Pictures\two_students.jpg"/>
          <p:cNvPicPr>
            <a:picLocks noChangeAspect="1" noChangeArrowheads="1"/>
          </p:cNvPicPr>
          <p:nvPr/>
        </p:nvPicPr>
        <p:blipFill>
          <a:blip r:embed="rId3" cstate="print"/>
          <a:srcRect/>
          <a:stretch>
            <a:fillRect/>
          </a:stretch>
        </p:blipFill>
        <p:spPr bwMode="auto">
          <a:xfrm>
            <a:off x="6019800" y="1905001"/>
            <a:ext cx="2167909" cy="2895599"/>
          </a:xfrm>
          <a:prstGeom prst="rect">
            <a:avLst/>
          </a:prstGeom>
          <a:noFill/>
        </p:spPr>
      </p:pic>
      <p:sp>
        <p:nvSpPr>
          <p:cNvPr id="6" name="Rounded Rectangle 5"/>
          <p:cNvSpPr/>
          <p:nvPr/>
        </p:nvSpPr>
        <p:spPr>
          <a:xfrm>
            <a:off x="3886200" y="5105400"/>
            <a:ext cx="4343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Read p.18 Summaries of ELPS. Subsections (a, b, 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61248" cy="1219200"/>
          </a:xfrm>
        </p:spPr>
        <p:txBody>
          <a:bodyPr>
            <a:normAutofit fontScale="90000"/>
          </a:bodyPr>
          <a:lstStyle/>
          <a:p>
            <a:r>
              <a:rPr lang="en-US" sz="4000" b="1" dirty="0"/>
              <a:t>What Are Your Plans to Linguistically Accommodate Instruction? </a:t>
            </a:r>
          </a:p>
        </p:txBody>
      </p:sp>
      <p:sp>
        <p:nvSpPr>
          <p:cNvPr id="3" name="Footer Placeholder 2"/>
          <p:cNvSpPr>
            <a:spLocks noGrp="1"/>
          </p:cNvSpPr>
          <p:nvPr>
            <p:ph type="ftr" sz="quarter" idx="11"/>
          </p:nvPr>
        </p:nvSpPr>
        <p:spPr/>
        <p:txBody>
          <a:bodyPr/>
          <a:lstStyle/>
          <a:p>
            <a:r>
              <a:rPr lang="en-US"/>
              <a:t>Source: ELPS Linguistic Instructional Alignment Guide, Texas Education Agency</a:t>
            </a:r>
            <a:endParaRPr lang="en-US" dirty="0"/>
          </a:p>
        </p:txBody>
      </p:sp>
      <p:sp>
        <p:nvSpPr>
          <p:cNvPr id="4" name="Content Placeholder 3"/>
          <p:cNvSpPr>
            <a:spLocks noGrp="1"/>
          </p:cNvSpPr>
          <p:nvPr>
            <p:ph sz="quarter" idx="1"/>
          </p:nvPr>
        </p:nvSpPr>
        <p:spPr>
          <a:xfrm>
            <a:off x="612648" y="1828800"/>
            <a:ext cx="8153400" cy="4267200"/>
          </a:xfrm>
        </p:spPr>
        <p:txBody>
          <a:bodyPr/>
          <a:lstStyle/>
          <a:p>
            <a:r>
              <a:rPr lang="en-US" dirty="0"/>
              <a:t>Read p. 18. Student expectations section of ELPS Resource supplement and highlight strategies and skills under each of the 4 domains that you will cover more this school year, and that maybe in the past you have not covered in depth.</a:t>
            </a:r>
          </a:p>
          <a:p>
            <a:endParaRPr lang="en-US" dirty="0"/>
          </a:p>
          <a:p>
            <a:r>
              <a:rPr lang="en-US" dirty="0"/>
              <a:t>Think-Pair-Share</a:t>
            </a:r>
          </a:p>
        </p:txBody>
      </p:sp>
      <p:pic>
        <p:nvPicPr>
          <p:cNvPr id="2052" name="Picture 4" descr="C:\Users\proerig\AppData\Local\Microsoft\Windows\Temporary Internet Files\Content.IE5\PBOIZDJE\MP900427806[1].jpg"/>
          <p:cNvPicPr>
            <a:picLocks noChangeAspect="1" noChangeArrowheads="1"/>
          </p:cNvPicPr>
          <p:nvPr/>
        </p:nvPicPr>
        <p:blipFill>
          <a:blip r:embed="rId3" cstate="print"/>
          <a:srcRect l="48333" t="14986" b="17487"/>
          <a:stretch>
            <a:fillRect/>
          </a:stretch>
        </p:blipFill>
        <p:spPr bwMode="auto">
          <a:xfrm>
            <a:off x="6248400" y="4419600"/>
            <a:ext cx="1924756" cy="1676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noAutofit/>
          </a:bodyPr>
          <a:lstStyle/>
          <a:p>
            <a:r>
              <a:rPr lang="en-US" sz="4000" b="1" dirty="0">
                <a:solidFill>
                  <a:schemeClr val="bg2">
                    <a:lumMod val="25000"/>
                  </a:schemeClr>
                </a:solidFill>
              </a:rPr>
              <a:t>Using the Linguistic Instructional Alignment Guide</a:t>
            </a:r>
            <a:endParaRPr lang="en-US" sz="4000" dirty="0">
              <a:solidFill>
                <a:schemeClr val="bg2">
                  <a:lumMod val="25000"/>
                </a:schemeClr>
              </a:solidFill>
            </a:endParaRPr>
          </a:p>
        </p:txBody>
      </p:sp>
      <p:sp>
        <p:nvSpPr>
          <p:cNvPr id="3" name="Footer Placeholder 2"/>
          <p:cNvSpPr>
            <a:spLocks noGrp="1"/>
          </p:cNvSpPr>
          <p:nvPr>
            <p:ph type="ftr" sz="quarter" idx="11"/>
          </p:nvPr>
        </p:nvSpPr>
        <p:spPr>
          <a:xfrm>
            <a:off x="2286000" y="6476806"/>
            <a:ext cx="6705600" cy="304994"/>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381000" y="1905000"/>
            <a:ext cx="7467600" cy="3276600"/>
          </a:xfrm>
        </p:spPr>
        <p:txBody>
          <a:bodyPr>
            <a:normAutofit lnSpcReduction="10000"/>
          </a:bodyPr>
          <a:lstStyle/>
          <a:p>
            <a:pPr>
              <a:buNone/>
            </a:pPr>
            <a:r>
              <a:rPr lang="en-US" sz="2800" b="1" dirty="0"/>
              <a:t>See connections:</a:t>
            </a:r>
          </a:p>
          <a:p>
            <a:pPr>
              <a:buFont typeface="Wingdings" pitchFamily="2" charset="2"/>
              <a:buChar char="q"/>
            </a:pPr>
            <a:r>
              <a:rPr lang="en-US" sz="2800" dirty="0"/>
              <a:t>English Language Proficiency Standards (ELPS)</a:t>
            </a:r>
          </a:p>
          <a:p>
            <a:pPr>
              <a:buFont typeface="Wingdings" pitchFamily="2" charset="2"/>
              <a:buChar char="q"/>
            </a:pPr>
            <a:r>
              <a:rPr lang="en-US" sz="2800" dirty="0"/>
              <a:t>ELPS-TELPAS Proficiency Level Descriptors (PLD’S)</a:t>
            </a:r>
          </a:p>
          <a:p>
            <a:pPr>
              <a:buFont typeface="Wingdings" pitchFamily="2" charset="2"/>
              <a:buChar char="q"/>
            </a:pPr>
            <a:r>
              <a:rPr lang="en-US" sz="2800" dirty="0"/>
              <a:t>Linguistic Accommodations</a:t>
            </a:r>
          </a:p>
          <a:p>
            <a:pPr>
              <a:buFont typeface="Wingdings" pitchFamily="2" charset="2"/>
              <a:buChar char="q"/>
            </a:pPr>
            <a:r>
              <a:rPr lang="en-US" sz="2800" dirty="0"/>
              <a:t>College Career Readiness Standards </a:t>
            </a:r>
          </a:p>
          <a:p>
            <a:pPr>
              <a:buNone/>
            </a:pPr>
            <a:r>
              <a:rPr lang="en-US" sz="2800" dirty="0"/>
              <a:t>	(CCRS)</a:t>
            </a:r>
          </a:p>
        </p:txBody>
      </p:sp>
      <p:pic>
        <p:nvPicPr>
          <p:cNvPr id="1026" name="Picture 2" descr="C:\Documents and Settings\proerig\My Documents\My Pictures\ELPS LIA.JPG"/>
          <p:cNvPicPr>
            <a:picLocks noChangeAspect="1" noChangeArrowheads="1"/>
          </p:cNvPicPr>
          <p:nvPr/>
        </p:nvPicPr>
        <p:blipFill>
          <a:blip r:embed="rId3" cstate="print"/>
          <a:srcRect l="10526" t="14803" r="7895" b="9211"/>
          <a:stretch>
            <a:fillRect/>
          </a:stretch>
        </p:blipFill>
        <p:spPr bwMode="auto">
          <a:xfrm>
            <a:off x="6629400" y="3505200"/>
            <a:ext cx="1828800" cy="2362200"/>
          </a:xfrm>
          <a:prstGeom prst="rect">
            <a:avLst/>
          </a:prstGeom>
          <a:noFill/>
          <a:ln w="38100">
            <a:solidFill>
              <a:srgbClr val="002060"/>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b="1" dirty="0"/>
              <a:t>ELPS Linguistic Instructional Alignment</a:t>
            </a:r>
          </a:p>
        </p:txBody>
      </p:sp>
      <p:sp>
        <p:nvSpPr>
          <p:cNvPr id="3" name="Footer Placeholder 2"/>
          <p:cNvSpPr>
            <a:spLocks noGrp="1"/>
          </p:cNvSpPr>
          <p:nvPr>
            <p:ph type="ftr" sz="quarter" idx="11"/>
          </p:nvPr>
        </p:nvSpPr>
        <p:spPr>
          <a:xfrm>
            <a:off x="2438400" y="6476806"/>
            <a:ext cx="6477000" cy="304994"/>
          </a:xfrm>
        </p:spPr>
        <p:txBody>
          <a:bodyPr/>
          <a:lstStyle/>
          <a:p>
            <a:r>
              <a:rPr lang="en-US" dirty="0"/>
              <a:t>Source: ELPS Linguistic Instructional Alignment Guide, Texas Education Agency</a:t>
            </a:r>
          </a:p>
        </p:txBody>
      </p:sp>
      <p:pic>
        <p:nvPicPr>
          <p:cNvPr id="5" name="Picture 3" descr="C:\Documents and Settings\proerig\My Documents\My Pictures\ELPSLIAGparticipant.bmp"/>
          <p:cNvPicPr>
            <a:picLocks noChangeAspect="1" noChangeArrowheads="1"/>
          </p:cNvPicPr>
          <p:nvPr/>
        </p:nvPicPr>
        <p:blipFill>
          <a:blip r:embed="rId3" cstate="print"/>
          <a:srcRect l="1186" t="7076" r="1541" b="16784"/>
          <a:stretch>
            <a:fillRect/>
          </a:stretch>
        </p:blipFill>
        <p:spPr bwMode="auto">
          <a:xfrm>
            <a:off x="171090" y="1600200"/>
            <a:ext cx="8896709" cy="3962400"/>
          </a:xfrm>
          <a:prstGeom prst="rect">
            <a:avLst/>
          </a:prstGeom>
          <a:noFill/>
        </p:spPr>
      </p:pic>
      <p:sp>
        <p:nvSpPr>
          <p:cNvPr id="6" name="Rounded Rectangle 5"/>
          <p:cNvSpPr/>
          <p:nvPr/>
        </p:nvSpPr>
        <p:spPr>
          <a:xfrm>
            <a:off x="3810000" y="5638800"/>
            <a:ext cx="2133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Scavenger Hunt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b="1" dirty="0"/>
              <a:t>ELPS Linguistic Instructional Alignment Guide Scavenger Hunt</a:t>
            </a:r>
          </a:p>
        </p:txBody>
      </p:sp>
      <p:sp>
        <p:nvSpPr>
          <p:cNvPr id="3" name="Footer Placeholder 2"/>
          <p:cNvSpPr>
            <a:spLocks noGrp="1"/>
          </p:cNvSpPr>
          <p:nvPr>
            <p:ph type="ftr" sz="quarter" idx="11"/>
          </p:nvPr>
        </p:nvSpPr>
        <p:spPr>
          <a:xfrm>
            <a:off x="2438400" y="6476806"/>
            <a:ext cx="6477000" cy="304994"/>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612648" y="1981200"/>
            <a:ext cx="8153400" cy="4114800"/>
          </a:xfrm>
        </p:spPr>
        <p:txBody>
          <a:bodyPr/>
          <a:lstStyle/>
          <a:p>
            <a:r>
              <a:rPr lang="en-US" dirty="0"/>
              <a:t>Use the </a:t>
            </a:r>
            <a:r>
              <a:rPr lang="en-US" b="1" dirty="0"/>
              <a:t>Linguistic Instructional Alignment Guide </a:t>
            </a:r>
            <a:r>
              <a:rPr lang="en-US" dirty="0"/>
              <a:t>to complete the Scavenger Hunt Worksheet. </a:t>
            </a:r>
          </a:p>
        </p:txBody>
      </p:sp>
      <p:pic>
        <p:nvPicPr>
          <p:cNvPr id="5" name="Picture 3" descr="C:\Documents and Settings\proerig\My Documents\My Pictures\ELPSLIAGparticipant.bmp"/>
          <p:cNvPicPr>
            <a:picLocks noChangeAspect="1" noChangeArrowheads="1"/>
          </p:cNvPicPr>
          <p:nvPr/>
        </p:nvPicPr>
        <p:blipFill>
          <a:blip r:embed="rId3" cstate="print"/>
          <a:srcRect l="1186" t="7076" r="1541" b="16784"/>
          <a:stretch>
            <a:fillRect/>
          </a:stretch>
        </p:blipFill>
        <p:spPr bwMode="auto">
          <a:xfrm>
            <a:off x="1450100" y="3200400"/>
            <a:ext cx="5865100" cy="2209800"/>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bg2">
                    <a:lumMod val="25000"/>
                  </a:schemeClr>
                </a:solidFill>
              </a:rPr>
              <a:t>Alignment  of Components </a:t>
            </a:r>
            <a:endParaRPr lang="en-US" sz="4000" dirty="0">
              <a:solidFill>
                <a:schemeClr val="bg2">
                  <a:lumMod val="25000"/>
                </a:schemeClr>
              </a:solidFill>
            </a:endParaRPr>
          </a:p>
        </p:txBody>
      </p:sp>
      <p:sp>
        <p:nvSpPr>
          <p:cNvPr id="3" name="Footer Placeholder 2"/>
          <p:cNvSpPr>
            <a:spLocks noGrp="1"/>
          </p:cNvSpPr>
          <p:nvPr>
            <p:ph type="ftr" sz="quarter" idx="11"/>
          </p:nvPr>
        </p:nvSpPr>
        <p:spPr>
          <a:xfrm>
            <a:off x="2819400" y="6476806"/>
            <a:ext cx="6096000" cy="304994"/>
          </a:xfrm>
        </p:spPr>
        <p:txBody>
          <a:bodyPr/>
          <a:lstStyle/>
          <a:p>
            <a:r>
              <a:rPr lang="en-US" dirty="0"/>
              <a:t>Source: ELPS Linguistic Instructional Alignment Guide, Texas Education Agency</a:t>
            </a:r>
          </a:p>
        </p:txBody>
      </p:sp>
      <p:sp>
        <p:nvSpPr>
          <p:cNvPr id="6" name="Content Placeholder 5"/>
          <p:cNvSpPr>
            <a:spLocks noGrp="1"/>
          </p:cNvSpPr>
          <p:nvPr>
            <p:ph sz="quarter" idx="1"/>
          </p:nvPr>
        </p:nvSpPr>
        <p:spPr>
          <a:xfrm>
            <a:off x="457200" y="1524000"/>
            <a:ext cx="8308848" cy="3505200"/>
          </a:xfrm>
        </p:spPr>
        <p:txBody>
          <a:bodyPr>
            <a:normAutofit/>
          </a:bodyPr>
          <a:lstStyle/>
          <a:p>
            <a:pPr>
              <a:buNone/>
            </a:pPr>
            <a:r>
              <a:rPr lang="en-US" sz="2800" b="1" dirty="0"/>
              <a:t>Partner A and B will... </a:t>
            </a:r>
          </a:p>
          <a:p>
            <a:r>
              <a:rPr lang="en-US" sz="2800" dirty="0"/>
              <a:t>Explore the aligned components.</a:t>
            </a:r>
          </a:p>
          <a:p>
            <a:r>
              <a:rPr lang="en-US" sz="2800" dirty="0"/>
              <a:t>Compare and contrast the similarities and differences between the K-1</a:t>
            </a:r>
            <a:r>
              <a:rPr lang="en-US" sz="2800" baseline="30000" dirty="0"/>
              <a:t>st</a:t>
            </a:r>
            <a:r>
              <a:rPr lang="en-US" sz="2800" dirty="0"/>
              <a:t> and the 2</a:t>
            </a:r>
            <a:r>
              <a:rPr lang="en-US" sz="2800" baseline="30000" dirty="0"/>
              <a:t>nd</a:t>
            </a:r>
            <a:r>
              <a:rPr lang="en-US" sz="2800" dirty="0"/>
              <a:t>-12</a:t>
            </a:r>
            <a:r>
              <a:rPr lang="en-US" sz="2800" baseline="30000" dirty="0"/>
              <a:t>th</a:t>
            </a:r>
            <a:r>
              <a:rPr lang="en-US" sz="2800" dirty="0"/>
              <a:t> grade Reading and Writing PLD’s.</a:t>
            </a:r>
          </a:p>
          <a:p>
            <a:r>
              <a:rPr lang="en-US" sz="2800" dirty="0"/>
              <a:t>Find the linguistic accommodations.</a:t>
            </a:r>
          </a:p>
          <a:p>
            <a:r>
              <a:rPr lang="en-US" sz="2800" dirty="0"/>
              <a:t>Describe the format to your partner.</a:t>
            </a:r>
          </a:p>
        </p:txBody>
      </p:sp>
      <p:pic>
        <p:nvPicPr>
          <p:cNvPr id="1027" name="Picture 3" descr="C:\Documents and Settings\proerig\My Documents\My Pictures\ELPSLIAGparticipant.bmp"/>
          <p:cNvPicPr>
            <a:picLocks noChangeAspect="1" noChangeArrowheads="1"/>
          </p:cNvPicPr>
          <p:nvPr/>
        </p:nvPicPr>
        <p:blipFill>
          <a:blip r:embed="rId3" cstate="print"/>
          <a:srcRect l="1186" t="7076" r="1541" b="16784"/>
          <a:stretch>
            <a:fillRect/>
          </a:stretch>
        </p:blipFill>
        <p:spPr bwMode="auto">
          <a:xfrm>
            <a:off x="2895600" y="4953000"/>
            <a:ext cx="3640407" cy="1371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bg2">
                    <a:lumMod val="25000"/>
                  </a:schemeClr>
                </a:solidFill>
              </a:rPr>
              <a:t>Compare and Contrast PLD’s</a:t>
            </a:r>
            <a:endParaRPr lang="en-US" sz="4000" dirty="0">
              <a:solidFill>
                <a:schemeClr val="bg2">
                  <a:lumMod val="25000"/>
                </a:schemeClr>
              </a:solidFill>
            </a:endParaRPr>
          </a:p>
        </p:txBody>
      </p:sp>
      <p:sp>
        <p:nvSpPr>
          <p:cNvPr id="3" name="Footer Placeholder 2"/>
          <p:cNvSpPr>
            <a:spLocks noGrp="1"/>
          </p:cNvSpPr>
          <p:nvPr>
            <p:ph type="ftr" sz="quarter" idx="11"/>
          </p:nvPr>
        </p:nvSpPr>
        <p:spPr>
          <a:xfrm>
            <a:off x="2819400" y="6476806"/>
            <a:ext cx="6096000" cy="304994"/>
          </a:xfrm>
        </p:spPr>
        <p:txBody>
          <a:bodyPr/>
          <a:lstStyle/>
          <a:p>
            <a:r>
              <a:rPr lang="en-US" dirty="0"/>
              <a:t>Source: ELPS Linguistic Instructional Alignment Guide, Texas Education Agency</a:t>
            </a:r>
          </a:p>
        </p:txBody>
      </p:sp>
      <p:sp>
        <p:nvSpPr>
          <p:cNvPr id="6" name="Content Placeholder 5"/>
          <p:cNvSpPr>
            <a:spLocks noGrp="1"/>
          </p:cNvSpPr>
          <p:nvPr>
            <p:ph sz="quarter" idx="1"/>
          </p:nvPr>
        </p:nvSpPr>
        <p:spPr>
          <a:xfrm>
            <a:off x="76200" y="1524000"/>
            <a:ext cx="8991600" cy="5029200"/>
          </a:xfrm>
        </p:spPr>
        <p:txBody>
          <a:bodyPr>
            <a:normAutofit fontScale="70000" lnSpcReduction="20000"/>
          </a:bodyPr>
          <a:lstStyle/>
          <a:p>
            <a:pPr>
              <a:buNone/>
            </a:pPr>
            <a:r>
              <a:rPr lang="en-US" sz="4000" b="1" dirty="0"/>
              <a:t>Work in groups:</a:t>
            </a:r>
          </a:p>
          <a:p>
            <a:r>
              <a:rPr lang="en-US" sz="4000" dirty="0"/>
              <a:t>Create a graphic organizer to compare and contrast </a:t>
            </a:r>
          </a:p>
          <a:p>
            <a:r>
              <a:rPr lang="en-US" sz="4000" dirty="0"/>
              <a:t>Compare and contrast the similarities and differences between the K-1</a:t>
            </a:r>
            <a:r>
              <a:rPr lang="en-US" sz="4000" baseline="30000" dirty="0"/>
              <a:t>st</a:t>
            </a:r>
            <a:r>
              <a:rPr lang="en-US" sz="4000" dirty="0"/>
              <a:t> and the 2</a:t>
            </a:r>
            <a:r>
              <a:rPr lang="en-US" sz="4000" baseline="30000" dirty="0"/>
              <a:t>nd</a:t>
            </a:r>
            <a:r>
              <a:rPr lang="en-US" sz="4000" dirty="0"/>
              <a:t>-12</a:t>
            </a:r>
            <a:r>
              <a:rPr lang="en-US" sz="4000" baseline="30000" dirty="0"/>
              <a:t>th</a:t>
            </a:r>
            <a:r>
              <a:rPr lang="en-US" sz="4000" dirty="0"/>
              <a:t> grade Reading and Writing PLD’s.</a:t>
            </a:r>
          </a:p>
          <a:p>
            <a:pPr>
              <a:spcBef>
                <a:spcPct val="0"/>
              </a:spcBef>
              <a:buNone/>
            </a:pPr>
            <a:endParaRPr lang="en-US" sz="2800" dirty="0">
              <a:latin typeface="Georgia" pitchFamily="18" charset="0"/>
              <a:ea typeface="ＭＳ Ｐゴシック" pitchFamily="34" charset="-128"/>
            </a:endParaRPr>
          </a:p>
          <a:p>
            <a:pPr>
              <a:spcBef>
                <a:spcPct val="0"/>
              </a:spcBef>
            </a:pPr>
            <a:r>
              <a:rPr lang="en-US" sz="4000" dirty="0">
                <a:ea typeface="ＭＳ Ｐゴシック" pitchFamily="34" charset="-128"/>
              </a:rPr>
              <a:t>Use the  sentence stems to share your organizers:</a:t>
            </a:r>
          </a:p>
          <a:p>
            <a:pPr>
              <a:spcBef>
                <a:spcPct val="0"/>
              </a:spcBef>
            </a:pPr>
            <a:endParaRPr lang="en-US" sz="2800" dirty="0">
              <a:ea typeface="ＭＳ Ｐゴシック" pitchFamily="34" charset="-128"/>
            </a:endParaRPr>
          </a:p>
          <a:p>
            <a:pPr marL="228600" indent="-228600">
              <a:spcBef>
                <a:spcPct val="0"/>
              </a:spcBef>
            </a:pPr>
            <a:r>
              <a:rPr lang="en-US" sz="3100" b="1" i="1" dirty="0">
                <a:ea typeface="ＭＳ Ｐゴシック" pitchFamily="34" charset="-128"/>
              </a:rPr>
              <a:t>“One similarity I noticed between the K-1 and 2-12 Reading PLD’s is...”</a:t>
            </a:r>
          </a:p>
          <a:p>
            <a:pPr marL="228600" indent="-228600">
              <a:spcBef>
                <a:spcPct val="0"/>
              </a:spcBef>
            </a:pPr>
            <a:endParaRPr lang="en-US" sz="2800" b="1" i="1" dirty="0">
              <a:ea typeface="ＭＳ Ｐゴシック" pitchFamily="34" charset="-128"/>
            </a:endParaRPr>
          </a:p>
          <a:p>
            <a:pPr marL="228600" indent="-228600">
              <a:spcBef>
                <a:spcPct val="0"/>
              </a:spcBef>
            </a:pPr>
            <a:r>
              <a:rPr lang="en-US" sz="2800" b="1" i="1" dirty="0">
                <a:ea typeface="ＭＳ Ｐゴシック" pitchFamily="34" charset="-128"/>
              </a:rPr>
              <a:t>“</a:t>
            </a:r>
            <a:r>
              <a:rPr lang="en-US" sz="3100" b="1" i="1" dirty="0">
                <a:ea typeface="ＭＳ Ｐゴシック" pitchFamily="34" charset="-128"/>
              </a:rPr>
              <a:t>One difference I noticed between the K-1</a:t>
            </a:r>
            <a:r>
              <a:rPr lang="en-US" sz="3100" b="1" i="1" baseline="30000" dirty="0">
                <a:ea typeface="ＭＳ Ｐゴシック" pitchFamily="34" charset="-128"/>
              </a:rPr>
              <a:t> </a:t>
            </a:r>
            <a:r>
              <a:rPr lang="en-US" sz="3100" b="1" i="1" dirty="0">
                <a:ea typeface="ＭＳ Ｐゴシック" pitchFamily="34" charset="-128"/>
              </a:rPr>
              <a:t>and 2</a:t>
            </a:r>
            <a:r>
              <a:rPr lang="en-US" sz="3100" b="1" i="1" baseline="30000" dirty="0">
                <a:ea typeface="ＭＳ Ｐゴシック" pitchFamily="34" charset="-128"/>
              </a:rPr>
              <a:t>nd</a:t>
            </a:r>
            <a:r>
              <a:rPr lang="en-US" sz="3100" b="1" i="1" dirty="0">
                <a:ea typeface="ＭＳ Ｐゴシック" pitchFamily="34" charset="-128"/>
              </a:rPr>
              <a:t>-12 Reading PLD’s is...”</a:t>
            </a:r>
          </a:p>
          <a:p>
            <a:pPr marL="228600" indent="-228600">
              <a:spcBef>
                <a:spcPct val="0"/>
              </a:spcBef>
            </a:pPr>
            <a:endParaRPr lang="en-US" sz="2800" b="1" i="1" dirty="0">
              <a:ea typeface="ＭＳ Ｐゴシック" pitchFamily="34" charset="-128"/>
            </a:endParaRPr>
          </a:p>
          <a:p>
            <a:pPr marL="228600" indent="-228600">
              <a:spcBef>
                <a:spcPct val="0"/>
              </a:spcBef>
            </a:pPr>
            <a:r>
              <a:rPr lang="en-US" sz="3100" b="1" i="1" dirty="0">
                <a:ea typeface="ＭＳ Ｐゴシック" pitchFamily="34" charset="-128"/>
              </a:rPr>
              <a:t>“One similarity I noticed between the K-1</a:t>
            </a:r>
            <a:r>
              <a:rPr lang="en-US" sz="3100" b="1" i="1" baseline="30000" dirty="0">
                <a:ea typeface="ＭＳ Ｐゴシック" pitchFamily="34" charset="-128"/>
              </a:rPr>
              <a:t> </a:t>
            </a:r>
            <a:r>
              <a:rPr lang="en-US" sz="3100" b="1" i="1" dirty="0">
                <a:ea typeface="ＭＳ Ｐゴシック" pitchFamily="34" charset="-128"/>
              </a:rPr>
              <a:t>and 2-12 Writing PLD’s is...”</a:t>
            </a:r>
          </a:p>
          <a:p>
            <a:pPr marL="228600" indent="-228600">
              <a:spcBef>
                <a:spcPct val="0"/>
              </a:spcBef>
            </a:pPr>
            <a:endParaRPr lang="en-US" sz="2800" b="1" i="1" dirty="0">
              <a:ea typeface="ＭＳ Ｐゴシック" pitchFamily="34" charset="-128"/>
            </a:endParaRPr>
          </a:p>
          <a:p>
            <a:pPr marL="228600" indent="-228600" defTabSz="914257">
              <a:spcBef>
                <a:spcPct val="0"/>
              </a:spcBef>
              <a:defRPr/>
            </a:pPr>
            <a:r>
              <a:rPr lang="en-US" sz="3100" b="1" i="1" dirty="0">
                <a:ea typeface="ＭＳ Ｐゴシック" pitchFamily="34" charset="-128"/>
              </a:rPr>
              <a:t>“One difference I noticed between the K-1 and 2-12 Writing PLD’s is...”</a:t>
            </a:r>
            <a:endParaRPr lang="en-US" sz="31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Monitoring Progress</a:t>
            </a:r>
          </a:p>
        </p:txBody>
      </p:sp>
      <p:sp>
        <p:nvSpPr>
          <p:cNvPr id="3" name="Footer Placeholder 2"/>
          <p:cNvSpPr>
            <a:spLocks noGrp="1"/>
          </p:cNvSpPr>
          <p:nvPr>
            <p:ph type="ftr" sz="quarter" idx="11"/>
          </p:nvPr>
        </p:nvSpPr>
        <p:spPr>
          <a:xfrm>
            <a:off x="2743200" y="6477000"/>
            <a:ext cx="6172200" cy="304994"/>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612648" y="1600200"/>
            <a:ext cx="8153400" cy="2286000"/>
          </a:xfrm>
        </p:spPr>
        <p:txBody>
          <a:bodyPr>
            <a:normAutofit lnSpcReduction="10000"/>
          </a:bodyPr>
          <a:lstStyle/>
          <a:p>
            <a:r>
              <a:rPr lang="en-US" dirty="0"/>
              <a:t>The ELPS require  that linguistic accommodations used during instruction be monitored and adjusted as needed during the school year as students reach higher proficiency levels and/or become familiar with the content.</a:t>
            </a:r>
          </a:p>
        </p:txBody>
      </p:sp>
      <p:pic>
        <p:nvPicPr>
          <p:cNvPr id="10241" name="Picture 1" descr="C:\Documents and Settings\proerig\My Documents\My Pictures\Steps made with books_learn-vocabulary.jpg"/>
          <p:cNvPicPr>
            <a:picLocks noChangeAspect="1" noChangeArrowheads="1"/>
          </p:cNvPicPr>
          <p:nvPr/>
        </p:nvPicPr>
        <p:blipFill>
          <a:blip r:embed="rId3" cstate="print"/>
          <a:srcRect/>
          <a:stretch>
            <a:fillRect/>
          </a:stretch>
        </p:blipFill>
        <p:spPr bwMode="auto">
          <a:xfrm>
            <a:off x="3352800" y="3877285"/>
            <a:ext cx="2533650" cy="252351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8848" cy="990600"/>
          </a:xfrm>
        </p:spPr>
        <p:txBody>
          <a:bodyPr>
            <a:noAutofit/>
          </a:bodyPr>
          <a:lstStyle/>
          <a:p>
            <a:r>
              <a:rPr lang="en-US" sz="4000" b="1" dirty="0"/>
              <a:t>ELPS-TELPAS Proficiency Level Descriptors Subsection (d)</a:t>
            </a:r>
            <a:endParaRPr lang="en-US" sz="2000" b="1" dirty="0"/>
          </a:p>
        </p:txBody>
      </p:sp>
      <p:sp>
        <p:nvSpPr>
          <p:cNvPr id="3" name="Footer Placeholder 2"/>
          <p:cNvSpPr>
            <a:spLocks noGrp="1"/>
          </p:cNvSpPr>
          <p:nvPr>
            <p:ph type="ftr" sz="quarter" idx="11"/>
          </p:nvPr>
        </p:nvSpPr>
        <p:spPr>
          <a:xfrm>
            <a:off x="2438400" y="6476807"/>
            <a:ext cx="6335483" cy="304993"/>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457200" y="1600200"/>
            <a:ext cx="8308848" cy="3962400"/>
          </a:xfrm>
        </p:spPr>
        <p:txBody>
          <a:bodyPr>
            <a:normAutofit/>
          </a:bodyPr>
          <a:lstStyle/>
          <a:p>
            <a:r>
              <a:rPr lang="en-US" sz="2800" dirty="0"/>
              <a:t>The PLD’s describe how well ELLs at each proficiency level are able to understand and use English to engage in grade-appropriate academic instruction. </a:t>
            </a:r>
            <a:endParaRPr lang="en-US" sz="800" dirty="0"/>
          </a:p>
          <a:p>
            <a:endParaRPr lang="en-US" sz="800" dirty="0"/>
          </a:p>
          <a:p>
            <a:r>
              <a:rPr lang="en-US" sz="2800" dirty="0"/>
              <a:t>There are separate PLD’s for listening speaking, reading and writing.</a:t>
            </a:r>
          </a:p>
        </p:txBody>
      </p:sp>
      <p:grpSp>
        <p:nvGrpSpPr>
          <p:cNvPr id="5" name="Group 4"/>
          <p:cNvGrpSpPr/>
          <p:nvPr/>
        </p:nvGrpSpPr>
        <p:grpSpPr>
          <a:xfrm>
            <a:off x="990601" y="3714690"/>
            <a:ext cx="7772399" cy="2838510"/>
            <a:chOff x="1179787" y="3439470"/>
            <a:chExt cx="9019593" cy="3306670"/>
          </a:xfrm>
        </p:grpSpPr>
        <p:pic>
          <p:nvPicPr>
            <p:cNvPr id="7" name="Picture 13" descr="j0297157"/>
            <p:cNvPicPr>
              <a:picLocks noChangeAspect="1" noChangeArrowheads="1"/>
            </p:cNvPicPr>
            <p:nvPr/>
          </p:nvPicPr>
          <p:blipFill>
            <a:blip r:embed="rId3" cstate="print"/>
            <a:srcRect/>
            <a:stretch>
              <a:fillRect/>
            </a:stretch>
          </p:blipFill>
          <p:spPr bwMode="auto">
            <a:xfrm>
              <a:off x="2971800" y="4724400"/>
              <a:ext cx="4953000" cy="1604963"/>
            </a:xfrm>
            <a:prstGeom prst="rect">
              <a:avLst/>
            </a:prstGeom>
            <a:noFill/>
            <a:ln w="9525">
              <a:noFill/>
              <a:miter lim="800000"/>
              <a:headEnd/>
              <a:tailEnd/>
            </a:ln>
          </p:spPr>
        </p:pic>
        <p:sp>
          <p:nvSpPr>
            <p:cNvPr id="8" name="Text Box 14"/>
            <p:cNvSpPr txBox="1">
              <a:spLocks noChangeArrowheads="1"/>
            </p:cNvSpPr>
            <p:nvPr/>
          </p:nvSpPr>
          <p:spPr bwMode="auto">
            <a:xfrm>
              <a:off x="1179787" y="5867401"/>
              <a:ext cx="1792012" cy="566684"/>
            </a:xfrm>
            <a:prstGeom prst="rect">
              <a:avLst/>
            </a:prstGeom>
            <a:solidFill>
              <a:srgbClr val="CC99FF"/>
            </a:solidFill>
            <a:ln w="12700" cap="sq">
              <a:noFill/>
              <a:miter lim="800000"/>
              <a:headEnd type="none" w="sm" len="sm"/>
              <a:tailEnd type="none" w="sm" len="sm"/>
            </a:ln>
          </p:spPr>
          <p:txBody>
            <a:bodyPr wrap="square">
              <a:spAutoFit/>
            </a:bodyPr>
            <a:lstStyle/>
            <a:p>
              <a:pPr>
                <a:spcBef>
                  <a:spcPct val="50000"/>
                </a:spcBef>
              </a:pPr>
              <a:r>
                <a:rPr lang="en-US" sz="2400" b="1" i="1" dirty="0">
                  <a:latin typeface="Times New Roman" pitchFamily="18" charset="0"/>
                </a:rPr>
                <a:t>beginning</a:t>
              </a:r>
            </a:p>
          </p:txBody>
        </p:sp>
        <p:sp>
          <p:nvSpPr>
            <p:cNvPr id="9" name="Text Box 15"/>
            <p:cNvSpPr txBox="1">
              <a:spLocks noChangeArrowheads="1"/>
            </p:cNvSpPr>
            <p:nvPr/>
          </p:nvSpPr>
          <p:spPr bwMode="auto">
            <a:xfrm>
              <a:off x="1916262" y="5047521"/>
              <a:ext cx="2045759" cy="566684"/>
            </a:xfrm>
            <a:prstGeom prst="rect">
              <a:avLst/>
            </a:prstGeom>
            <a:solidFill>
              <a:srgbClr val="CC99FF"/>
            </a:solidFill>
            <a:ln w="12700" cap="sq">
              <a:noFill/>
              <a:miter lim="800000"/>
              <a:headEnd type="none" w="sm" len="sm"/>
              <a:tailEnd type="none" w="sm" len="sm"/>
            </a:ln>
          </p:spPr>
          <p:txBody>
            <a:bodyPr wrap="square">
              <a:spAutoFit/>
            </a:bodyPr>
            <a:lstStyle/>
            <a:p>
              <a:pPr algn="ctr">
                <a:spcBef>
                  <a:spcPct val="50000"/>
                </a:spcBef>
              </a:pPr>
              <a:r>
                <a:rPr lang="en-US" sz="2400" b="1" i="1" dirty="0">
                  <a:latin typeface="Times New Roman" pitchFamily="18" charset="0"/>
                </a:rPr>
                <a:t>intermediate</a:t>
              </a:r>
            </a:p>
          </p:txBody>
        </p:sp>
        <p:sp>
          <p:nvSpPr>
            <p:cNvPr id="10" name="Text Box 17"/>
            <p:cNvSpPr txBox="1">
              <a:spLocks noChangeArrowheads="1"/>
            </p:cNvSpPr>
            <p:nvPr/>
          </p:nvSpPr>
          <p:spPr bwMode="auto">
            <a:xfrm>
              <a:off x="4125682" y="4398265"/>
              <a:ext cx="1882857" cy="566684"/>
            </a:xfrm>
            <a:prstGeom prst="rect">
              <a:avLst/>
            </a:prstGeom>
            <a:solidFill>
              <a:srgbClr val="CC99FF"/>
            </a:solidFill>
            <a:ln w="12700" cap="sq">
              <a:noFill/>
              <a:miter lim="800000"/>
              <a:headEnd type="none" w="sm" len="sm"/>
              <a:tailEnd type="none" w="sm" len="sm"/>
            </a:ln>
          </p:spPr>
          <p:txBody>
            <a:bodyPr wrap="square">
              <a:spAutoFit/>
            </a:bodyPr>
            <a:lstStyle/>
            <a:p>
              <a:pPr algn="ctr">
                <a:spcBef>
                  <a:spcPct val="50000"/>
                </a:spcBef>
              </a:pPr>
              <a:r>
                <a:rPr lang="en-US" sz="2400" b="1" i="1" dirty="0">
                  <a:latin typeface="Times New Roman" pitchFamily="18" charset="0"/>
                </a:rPr>
                <a:t>advanced</a:t>
              </a:r>
            </a:p>
          </p:txBody>
        </p:sp>
        <p:sp>
          <p:nvSpPr>
            <p:cNvPr id="11" name="Text Box 18"/>
            <p:cNvSpPr txBox="1">
              <a:spLocks noChangeArrowheads="1"/>
            </p:cNvSpPr>
            <p:nvPr/>
          </p:nvSpPr>
          <p:spPr bwMode="auto">
            <a:xfrm>
              <a:off x="7317069" y="3930596"/>
              <a:ext cx="2705456" cy="537808"/>
            </a:xfrm>
            <a:prstGeom prst="rect">
              <a:avLst/>
            </a:prstGeom>
            <a:solidFill>
              <a:srgbClr val="CC99FF"/>
            </a:solidFill>
            <a:ln w="12700" cap="sq">
              <a:noFill/>
              <a:miter lim="800000"/>
              <a:headEnd type="none" w="sm" len="sm"/>
              <a:tailEnd type="none" w="sm" len="sm"/>
            </a:ln>
          </p:spPr>
          <p:txBody>
            <a:bodyPr wrap="square">
              <a:spAutoFit/>
            </a:bodyPr>
            <a:lstStyle/>
            <a:p>
              <a:pPr>
                <a:spcBef>
                  <a:spcPct val="50000"/>
                </a:spcBef>
              </a:pPr>
              <a:r>
                <a:rPr lang="en-US" sz="2400" b="1" i="1" dirty="0">
                  <a:latin typeface="Times New Roman" pitchFamily="18" charset="0"/>
                </a:rPr>
                <a:t>Advanced High</a:t>
              </a:r>
            </a:p>
          </p:txBody>
        </p:sp>
        <p:sp>
          <p:nvSpPr>
            <p:cNvPr id="12" name="Text Box 19"/>
            <p:cNvSpPr txBox="1">
              <a:spLocks noChangeArrowheads="1"/>
            </p:cNvSpPr>
            <p:nvPr/>
          </p:nvSpPr>
          <p:spPr bwMode="auto">
            <a:xfrm>
              <a:off x="6308576" y="6280039"/>
              <a:ext cx="3890804" cy="466101"/>
            </a:xfrm>
            <a:prstGeom prst="rect">
              <a:avLst/>
            </a:prstGeom>
            <a:solidFill>
              <a:srgbClr val="FFFF00"/>
            </a:solidFill>
            <a:ln w="12700" cap="sq">
              <a:noFill/>
              <a:miter lim="800000"/>
              <a:headEnd type="none" w="sm" len="sm"/>
              <a:tailEnd type="none" w="sm" len="sm"/>
            </a:ln>
          </p:spPr>
          <p:txBody>
            <a:bodyPr wrap="square">
              <a:spAutoFit/>
            </a:bodyPr>
            <a:lstStyle/>
            <a:p>
              <a:pPr algn="ctr">
                <a:spcBef>
                  <a:spcPct val="50000"/>
                </a:spcBef>
              </a:pPr>
              <a:r>
                <a:rPr lang="en-US" sz="2000" b="1" dirty="0"/>
                <a:t>Best teaching practices</a:t>
              </a:r>
            </a:p>
          </p:txBody>
        </p:sp>
        <p:sp>
          <p:nvSpPr>
            <p:cNvPr id="13" name="Text Box 20"/>
            <p:cNvSpPr txBox="1">
              <a:spLocks noChangeArrowheads="1"/>
            </p:cNvSpPr>
            <p:nvPr/>
          </p:nvSpPr>
          <p:spPr bwMode="auto">
            <a:xfrm>
              <a:off x="4419600" y="4267200"/>
              <a:ext cx="1905000" cy="641350"/>
            </a:xfrm>
            <a:prstGeom prst="rect">
              <a:avLst/>
            </a:prstGeom>
            <a:noFill/>
            <a:ln w="12700" cap="sq">
              <a:noFill/>
              <a:miter lim="800000"/>
              <a:headEnd type="none" w="sm" len="sm"/>
              <a:tailEnd type="none" w="sm" len="sm"/>
            </a:ln>
          </p:spPr>
          <p:txBody>
            <a:bodyPr>
              <a:spAutoFit/>
            </a:bodyPr>
            <a:lstStyle/>
            <a:p>
              <a:pPr>
                <a:spcBef>
                  <a:spcPct val="50000"/>
                </a:spcBef>
              </a:pPr>
              <a:endParaRPr lang="en-US" sz="3600" b="1" i="1" dirty="0">
                <a:latin typeface="Times New Roman" pitchFamily="18" charset="0"/>
              </a:endParaRPr>
            </a:p>
          </p:txBody>
        </p:sp>
        <p:pic>
          <p:nvPicPr>
            <p:cNvPr id="14" name="Picture 21" descr="j0195734"/>
            <p:cNvPicPr>
              <a:picLocks noChangeAspect="1" noChangeArrowheads="1"/>
            </p:cNvPicPr>
            <p:nvPr/>
          </p:nvPicPr>
          <p:blipFill>
            <a:blip r:embed="rId4" cstate="print"/>
            <a:srcRect/>
            <a:stretch>
              <a:fillRect/>
            </a:stretch>
          </p:blipFill>
          <p:spPr bwMode="auto">
            <a:xfrm>
              <a:off x="6150976" y="3439470"/>
              <a:ext cx="1084263" cy="1200150"/>
            </a:xfrm>
            <a:prstGeom prst="rect">
              <a:avLst/>
            </a:prstGeom>
            <a:solidFill>
              <a:schemeClr val="accent1"/>
            </a:solidFill>
            <a:ln w="9525">
              <a:noFill/>
              <a:miter lim="800000"/>
              <a:headEnd/>
              <a:tailEnd/>
            </a:ln>
          </p:spPr>
        </p:pic>
      </p:grpSp>
      <p:sp>
        <p:nvSpPr>
          <p:cNvPr id="15" name="Rounded Rectangle 14"/>
          <p:cNvSpPr/>
          <p:nvPr/>
        </p:nvSpPr>
        <p:spPr>
          <a:xfrm>
            <a:off x="7315200" y="76200"/>
            <a:ext cx="16002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See p.19 of Resource Supplement</a:t>
            </a:r>
            <a:endParaRPr lang="en-US"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144000" cy="990600"/>
          </a:xfrm>
        </p:spPr>
        <p:txBody>
          <a:bodyPr>
            <a:noAutofit/>
          </a:bodyPr>
          <a:lstStyle/>
          <a:p>
            <a:r>
              <a:rPr lang="en-US" sz="3800" b="1" dirty="0"/>
              <a:t>ELPS-TELPAS Proficiency Level Descriptors Chapter 74.4 Subsection (d)</a:t>
            </a:r>
          </a:p>
        </p:txBody>
      </p:sp>
      <p:sp>
        <p:nvSpPr>
          <p:cNvPr id="3" name="Footer Placeholder 2"/>
          <p:cNvSpPr>
            <a:spLocks noGrp="1"/>
          </p:cNvSpPr>
          <p:nvPr>
            <p:ph type="ftr" sz="quarter" idx="11"/>
          </p:nvPr>
        </p:nvSpPr>
        <p:spPr>
          <a:xfrm>
            <a:off x="2743200" y="6476806"/>
            <a:ext cx="6248400" cy="304994"/>
          </a:xfrm>
        </p:spPr>
        <p:txBody>
          <a:bodyPr/>
          <a:lstStyle/>
          <a:p>
            <a:r>
              <a:rPr lang="en-US" dirty="0"/>
              <a:t>Source: ELPS Linguistic Instructional Alignment Guide, Texas Education Agency</a:t>
            </a:r>
          </a:p>
        </p:txBody>
      </p:sp>
      <p:pic>
        <p:nvPicPr>
          <p:cNvPr id="2051" name="Picture 3" descr="C:\Documents and Settings\proerig\Desktop\ScreenHunter_75 Jul. 19 14.27.jpg"/>
          <p:cNvPicPr>
            <a:picLocks noChangeAspect="1" noChangeArrowheads="1"/>
          </p:cNvPicPr>
          <p:nvPr/>
        </p:nvPicPr>
        <p:blipFill>
          <a:blip r:embed="rId3" cstate="print"/>
          <a:srcRect l="56814" t="14325" r="5587" b="12910"/>
          <a:stretch>
            <a:fillRect/>
          </a:stretch>
        </p:blipFill>
        <p:spPr bwMode="auto">
          <a:xfrm>
            <a:off x="5486400" y="1404769"/>
            <a:ext cx="3124200" cy="4996031"/>
          </a:xfrm>
          <a:prstGeom prst="rect">
            <a:avLst/>
          </a:prstGeom>
          <a:noFill/>
          <a:ln>
            <a:solidFill>
              <a:schemeClr val="tx1"/>
            </a:solidFill>
          </a:ln>
        </p:spPr>
      </p:pic>
      <p:sp>
        <p:nvSpPr>
          <p:cNvPr id="8" name="Pentagon 7"/>
          <p:cNvSpPr/>
          <p:nvPr/>
        </p:nvSpPr>
        <p:spPr>
          <a:xfrm>
            <a:off x="457200" y="1752600"/>
            <a:ext cx="4876800" cy="2438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These </a:t>
            </a:r>
            <a:r>
              <a:rPr lang="en-US" sz="2800" b="1" dirty="0">
                <a:solidFill>
                  <a:srgbClr val="C00000"/>
                </a:solidFill>
              </a:rPr>
              <a:t>descriptors define the stages of second language acquisition </a:t>
            </a:r>
            <a:r>
              <a:rPr lang="en-US" sz="2800" b="1" dirty="0">
                <a:solidFill>
                  <a:schemeClr val="tx1"/>
                </a:solidFill>
              </a:rPr>
              <a:t>and are called English language proficiency levels</a:t>
            </a:r>
          </a:p>
        </p:txBody>
      </p:sp>
      <p:sp>
        <p:nvSpPr>
          <p:cNvPr id="9" name="Flowchart: Alternate Process 8"/>
          <p:cNvSpPr/>
          <p:nvPr/>
        </p:nvSpPr>
        <p:spPr>
          <a:xfrm>
            <a:off x="685800" y="4419600"/>
            <a:ext cx="3581400" cy="167640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Now identify the ELPS -TELPAS  PLDs for the rest of the language domains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25000"/>
                  </a:schemeClr>
                </a:solidFill>
              </a:rPr>
              <a:t>Training Goals</a:t>
            </a:r>
            <a:endParaRPr lang="en-US" sz="2400" b="1" dirty="0">
              <a:solidFill>
                <a:schemeClr val="tx1"/>
              </a:solidFill>
            </a:endParaRPr>
          </a:p>
        </p:txBody>
      </p:sp>
      <p:sp>
        <p:nvSpPr>
          <p:cNvPr id="3" name="Content Placeholder 2"/>
          <p:cNvSpPr>
            <a:spLocks noGrp="1"/>
          </p:cNvSpPr>
          <p:nvPr>
            <p:ph sz="quarter" idx="1"/>
          </p:nvPr>
        </p:nvSpPr>
        <p:spPr>
          <a:xfrm>
            <a:off x="152400" y="1447800"/>
            <a:ext cx="8915400" cy="4800600"/>
          </a:xfrm>
        </p:spPr>
        <p:txBody>
          <a:bodyPr>
            <a:noAutofit/>
          </a:bodyPr>
          <a:lstStyle/>
          <a:p>
            <a:pPr>
              <a:buClr>
                <a:schemeClr val="accent2">
                  <a:lumMod val="75000"/>
                </a:schemeClr>
              </a:buClr>
              <a:buNone/>
            </a:pPr>
            <a:r>
              <a:rPr lang="en-US" sz="2800" b="1" dirty="0">
                <a:solidFill>
                  <a:srgbClr val="C00000"/>
                </a:solidFill>
                <a:ea typeface="ＭＳ Ｐゴシック" pitchFamily="34" charset="-128"/>
              </a:rPr>
              <a:t>Content Objective</a:t>
            </a:r>
          </a:p>
          <a:p>
            <a:pPr>
              <a:buClr>
                <a:schemeClr val="accent2">
                  <a:lumMod val="75000"/>
                </a:schemeClr>
              </a:buClr>
            </a:pPr>
            <a:r>
              <a:rPr lang="en-US" sz="2800" dirty="0">
                <a:ea typeface="ＭＳ Ｐゴシック" pitchFamily="34" charset="-128"/>
              </a:rPr>
              <a:t>Explore the </a:t>
            </a:r>
            <a:r>
              <a:rPr lang="en-US" sz="2800" dirty="0">
                <a:solidFill>
                  <a:srgbClr val="000000"/>
                </a:solidFill>
                <a:ea typeface="ＭＳ Ｐゴシック" pitchFamily="34" charset="-128"/>
              </a:rPr>
              <a:t>English Language Proficiency Standards, use a graphic organizer to list the main ideas in the ELPS.</a:t>
            </a:r>
            <a:endParaRPr lang="en-US" sz="800" dirty="0">
              <a:ea typeface="ＭＳ Ｐゴシック" pitchFamily="34" charset="-128"/>
            </a:endParaRPr>
          </a:p>
          <a:p>
            <a:pPr>
              <a:buClr>
                <a:schemeClr val="accent2">
                  <a:lumMod val="75000"/>
                </a:schemeClr>
              </a:buClr>
            </a:pPr>
            <a:r>
              <a:rPr lang="en-US" sz="2800" dirty="0">
                <a:ea typeface="ＭＳ Ｐゴシック" pitchFamily="34" charset="-128"/>
              </a:rPr>
              <a:t>Explore the </a:t>
            </a:r>
            <a:r>
              <a:rPr lang="en-US" sz="2800" b="1" dirty="0">
                <a:ea typeface="ＭＳ Ｐゴシック" pitchFamily="34" charset="-128"/>
              </a:rPr>
              <a:t>PLDs</a:t>
            </a:r>
            <a:endParaRPr lang="en-US" sz="800" i="1" dirty="0">
              <a:ea typeface="ＭＳ Ｐゴシック" pitchFamily="34" charset="-128"/>
            </a:endParaRPr>
          </a:p>
          <a:p>
            <a:pPr>
              <a:buClr>
                <a:schemeClr val="accent2">
                  <a:lumMod val="75000"/>
                </a:schemeClr>
              </a:buClr>
            </a:pPr>
            <a:r>
              <a:rPr lang="en-US" sz="2800" dirty="0">
                <a:ea typeface="ＭＳ Ｐゴシック" pitchFamily="34" charset="-128"/>
              </a:rPr>
              <a:t>Explore the </a:t>
            </a:r>
            <a:r>
              <a:rPr lang="en-US" sz="2800" b="1" dirty="0">
                <a:ea typeface="ＭＳ Ｐゴシック" pitchFamily="34" charset="-128"/>
              </a:rPr>
              <a:t>ELPS Linguistic Instructional Alignment Guide</a:t>
            </a:r>
            <a:endParaRPr lang="en-US" sz="2800" dirty="0">
              <a:ea typeface="ＭＳ Ｐゴシック" pitchFamily="34" charset="-128"/>
            </a:endParaRPr>
          </a:p>
          <a:p>
            <a:pPr>
              <a:buClr>
                <a:schemeClr val="accent2">
                  <a:lumMod val="75000"/>
                </a:schemeClr>
              </a:buClr>
              <a:buNone/>
            </a:pPr>
            <a:r>
              <a:rPr lang="en-US" sz="2800" b="1" dirty="0">
                <a:solidFill>
                  <a:srgbClr val="C00000"/>
                </a:solidFill>
                <a:ea typeface="ＭＳ Ｐゴシック" pitchFamily="34" charset="-128"/>
              </a:rPr>
              <a:t>Language Objective</a:t>
            </a:r>
          </a:p>
          <a:p>
            <a:pPr>
              <a:buClr>
                <a:schemeClr val="accent2">
                  <a:lumMod val="75000"/>
                </a:schemeClr>
              </a:buClr>
            </a:pPr>
            <a:r>
              <a:rPr lang="en-US" sz="2800" dirty="0">
                <a:solidFill>
                  <a:srgbClr val="000000"/>
                </a:solidFill>
                <a:ea typeface="ＭＳ Ｐゴシック" pitchFamily="34" charset="-128"/>
              </a:rPr>
              <a:t>Discuss the implementation of the ELPS</a:t>
            </a:r>
            <a:r>
              <a:rPr lang="en-US" sz="2800" dirty="0">
                <a:ea typeface="ＭＳ Ｐゴシック" pitchFamily="34" charset="-128"/>
              </a:rPr>
              <a:t> and responsibilities for educators </a:t>
            </a:r>
            <a:r>
              <a:rPr lang="en-US" sz="2800" i="1" dirty="0">
                <a:ea typeface="ＭＳ Ｐゴシック" pitchFamily="34" charset="-128"/>
              </a:rPr>
              <a:t>(74.4 a, b) </a:t>
            </a:r>
            <a:r>
              <a:rPr lang="en-US" sz="2800" dirty="0">
                <a:ea typeface="ＭＳ Ｐゴシック" pitchFamily="34" charset="-128"/>
              </a:rPr>
              <a:t>for providing K- 12</a:t>
            </a:r>
            <a:r>
              <a:rPr lang="en-US" sz="2800" baseline="30000" dirty="0">
                <a:ea typeface="ＭＳ Ｐゴシック" pitchFamily="34" charset="-128"/>
              </a:rPr>
              <a:t>th</a:t>
            </a:r>
            <a:r>
              <a:rPr lang="en-US" sz="2800" dirty="0">
                <a:ea typeface="ＭＳ Ｐゴシック" pitchFamily="34" charset="-128"/>
              </a:rPr>
              <a:t> instruction  </a:t>
            </a:r>
            <a:r>
              <a:rPr lang="en-US" sz="2800" dirty="0">
                <a:solidFill>
                  <a:srgbClr val="000000"/>
                </a:solidFill>
                <a:ea typeface="ＭＳ Ｐゴシック" pitchFamily="34" charset="-128"/>
              </a:rPr>
              <a:t>based on the student’s linguistic needs and language proficiency levels. </a:t>
            </a:r>
            <a:endParaRPr lang="en-US" sz="2800" dirty="0"/>
          </a:p>
        </p:txBody>
      </p:sp>
      <p:sp>
        <p:nvSpPr>
          <p:cNvPr id="4" name="Footer Placeholder 3"/>
          <p:cNvSpPr>
            <a:spLocks noGrp="1"/>
          </p:cNvSpPr>
          <p:nvPr>
            <p:ph type="ftr" sz="quarter" idx="11"/>
          </p:nvPr>
        </p:nvSpPr>
        <p:spPr>
          <a:xfrm>
            <a:off x="2590800" y="6477000"/>
            <a:ext cx="6324600" cy="228600"/>
          </a:xfrm>
        </p:spPr>
        <p:txBody>
          <a:bodyPr/>
          <a:lstStyle/>
          <a:p>
            <a:r>
              <a:rPr lang="en-US" dirty="0"/>
              <a:t>Source: ELPS Linguistic Instructional Alignment Guide, Texas Education Agency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en-US" sz="4000" b="1" dirty="0"/>
              <a:t>ELPS Cross-Curricular Student Expectations</a:t>
            </a:r>
            <a:r>
              <a:rPr lang="en-US" sz="4000" b="1" dirty="0">
                <a:solidFill>
                  <a:schemeClr val="bg2">
                    <a:lumMod val="25000"/>
                  </a:schemeClr>
                </a:solidFill>
              </a:rPr>
              <a:t>(c)</a:t>
            </a:r>
            <a:endParaRPr lang="en-US" sz="4000" b="1" dirty="0"/>
          </a:p>
        </p:txBody>
      </p:sp>
      <p:sp>
        <p:nvSpPr>
          <p:cNvPr id="3" name="Footer Placeholder 2"/>
          <p:cNvSpPr>
            <a:spLocks noGrp="1"/>
          </p:cNvSpPr>
          <p:nvPr>
            <p:ph type="ftr" sz="quarter" idx="11"/>
          </p:nvPr>
        </p:nvSpPr>
        <p:spPr>
          <a:xfrm>
            <a:off x="2895600" y="6477000"/>
            <a:ext cx="6096000" cy="304994"/>
          </a:xfrm>
        </p:spPr>
        <p:txBody>
          <a:bodyPr/>
          <a:lstStyle/>
          <a:p>
            <a:r>
              <a:rPr lang="en-US" dirty="0"/>
              <a:t>Source: ELPS Linguistic Instructional Alignment Guide, Texas Education Agency</a:t>
            </a:r>
          </a:p>
        </p:txBody>
      </p:sp>
      <p:pic>
        <p:nvPicPr>
          <p:cNvPr id="4098" name="Picture 2" descr="C:\Documents and Settings\proerig\Desktop\ScreenHunter_77 Jul. 19 16.06.jpg"/>
          <p:cNvPicPr>
            <a:picLocks noChangeAspect="1" noChangeArrowheads="1"/>
          </p:cNvPicPr>
          <p:nvPr/>
        </p:nvPicPr>
        <p:blipFill>
          <a:blip r:embed="rId3" cstate="print"/>
          <a:srcRect l="63001" t="18607" r="6663" b="15359"/>
          <a:stretch>
            <a:fillRect/>
          </a:stretch>
        </p:blipFill>
        <p:spPr bwMode="auto">
          <a:xfrm>
            <a:off x="6248400" y="1583724"/>
            <a:ext cx="2514600" cy="4893276"/>
          </a:xfrm>
          <a:prstGeom prst="rect">
            <a:avLst/>
          </a:prstGeom>
          <a:noFill/>
          <a:ln w="38100">
            <a:solidFill>
              <a:schemeClr val="tx1"/>
            </a:solidFill>
          </a:ln>
        </p:spPr>
      </p:pic>
      <p:sp>
        <p:nvSpPr>
          <p:cNvPr id="7" name="Pentagon 6"/>
          <p:cNvSpPr/>
          <p:nvPr/>
        </p:nvSpPr>
        <p:spPr>
          <a:xfrm>
            <a:off x="457200" y="1676400"/>
            <a:ext cx="5715000" cy="2362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The ELPS Student Expectations integrate and focus on skills that  support both social and academic language development </a:t>
            </a:r>
          </a:p>
        </p:txBody>
      </p:sp>
      <p:sp>
        <p:nvSpPr>
          <p:cNvPr id="8" name="Flowchart: Alternate Process 7"/>
          <p:cNvSpPr/>
          <p:nvPr/>
        </p:nvSpPr>
        <p:spPr>
          <a:xfrm>
            <a:off x="533400" y="4267200"/>
            <a:ext cx="4572000" cy="182880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 </a:t>
            </a:r>
            <a:r>
              <a:rPr lang="en-US" sz="2400" b="1" dirty="0">
                <a:solidFill>
                  <a:schemeClr val="tx1"/>
                </a:solidFill>
              </a:rPr>
              <a:t>Now identify the ELPS Cross Curricular Student Expectations for the remaining language domains.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en-US" sz="3600" b="1" dirty="0"/>
              <a:t>Chapter 74.4 (c)(3)</a:t>
            </a:r>
            <a:br>
              <a:rPr lang="en-US" sz="3600" b="1" dirty="0"/>
            </a:br>
            <a:r>
              <a:rPr lang="en-US" sz="3600" b="1" dirty="0"/>
              <a:t>Activity: Assign Language Domains</a:t>
            </a:r>
          </a:p>
        </p:txBody>
      </p:sp>
      <p:sp>
        <p:nvSpPr>
          <p:cNvPr id="3" name="Footer Placeholder 2"/>
          <p:cNvSpPr>
            <a:spLocks noGrp="1"/>
          </p:cNvSpPr>
          <p:nvPr>
            <p:ph type="ftr" sz="quarter" idx="11"/>
          </p:nvPr>
        </p:nvSpPr>
        <p:spPr>
          <a:xfrm>
            <a:off x="2590800" y="6553007"/>
            <a:ext cx="6324600" cy="304993"/>
          </a:xfrm>
        </p:spPr>
        <p:txBody>
          <a:bodyPr/>
          <a:lstStyle/>
          <a:p>
            <a:r>
              <a:rPr lang="en-US" dirty="0"/>
              <a:t>Source: ELPS Linguistic Instructional Alignment Guide, Texas Education Agency</a:t>
            </a:r>
          </a:p>
        </p:txBody>
      </p:sp>
      <p:pic>
        <p:nvPicPr>
          <p:cNvPr id="4098" name="Picture 2" descr="C:\Documents and Settings\proerig\Desktop\ScreenHunter_77 Jul. 19 16.06.jpg"/>
          <p:cNvPicPr>
            <a:picLocks noChangeAspect="1" noChangeArrowheads="1"/>
          </p:cNvPicPr>
          <p:nvPr/>
        </p:nvPicPr>
        <p:blipFill>
          <a:blip r:embed="rId3" cstate="print"/>
          <a:srcRect l="63001" t="18607" r="6663" b="15359"/>
          <a:stretch>
            <a:fillRect/>
          </a:stretch>
        </p:blipFill>
        <p:spPr bwMode="auto">
          <a:xfrm>
            <a:off x="6324600" y="1591491"/>
            <a:ext cx="2514600" cy="4885509"/>
          </a:xfrm>
          <a:prstGeom prst="rect">
            <a:avLst/>
          </a:prstGeom>
          <a:noFill/>
          <a:ln w="38100">
            <a:solidFill>
              <a:schemeClr val="tx1"/>
            </a:solidFill>
          </a:ln>
        </p:spPr>
      </p:pic>
      <p:sp>
        <p:nvSpPr>
          <p:cNvPr id="8" name="Flowchart: Alternate Process 7"/>
          <p:cNvSpPr/>
          <p:nvPr/>
        </p:nvSpPr>
        <p:spPr>
          <a:xfrm>
            <a:off x="381000" y="1600200"/>
            <a:ext cx="5638800" cy="426720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Group by your assigned language domain (Listening, Speaking, Reading and Writing). </a:t>
            </a:r>
            <a:endParaRPr lang="en-US" sz="1000" b="1" dirty="0">
              <a:solidFill>
                <a:schemeClr val="tx1"/>
              </a:solidFill>
            </a:endParaRPr>
          </a:p>
          <a:p>
            <a:pPr algn="ctr"/>
            <a:r>
              <a:rPr lang="en-US" sz="1000" b="1" dirty="0">
                <a:solidFill>
                  <a:schemeClr val="tx1"/>
                </a:solidFill>
              </a:rPr>
              <a:t> </a:t>
            </a:r>
          </a:p>
          <a:p>
            <a:pPr algn="ctr"/>
            <a:r>
              <a:rPr lang="en-US" sz="2800" b="1" dirty="0">
                <a:solidFill>
                  <a:schemeClr val="tx1"/>
                </a:solidFill>
              </a:rPr>
              <a:t>In your assigned group, identify the ELPS that a Beginning and an Intermediate ELL may need  then brainstorm a classroom activity that would promote language development.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College and Career Readiness Standards</a:t>
            </a:r>
          </a:p>
        </p:txBody>
      </p:sp>
      <p:sp>
        <p:nvSpPr>
          <p:cNvPr id="3" name="Footer Placeholder 2"/>
          <p:cNvSpPr>
            <a:spLocks noGrp="1"/>
          </p:cNvSpPr>
          <p:nvPr>
            <p:ph type="ftr" sz="quarter" idx="11"/>
          </p:nvPr>
        </p:nvSpPr>
        <p:spPr>
          <a:xfrm>
            <a:off x="1905000" y="6553006"/>
            <a:ext cx="7010400" cy="304994"/>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381000" y="1600200"/>
            <a:ext cx="8305800" cy="4495800"/>
          </a:xfrm>
        </p:spPr>
        <p:txBody>
          <a:bodyPr/>
          <a:lstStyle/>
          <a:p>
            <a:r>
              <a:rPr lang="en-US" dirty="0"/>
              <a:t>The CCRS represent a full range of knowledge and skills students are expected to know and be able to do, in order to succeed in entry-level college courses, as well as in a wide range of majors and careers.</a:t>
            </a:r>
            <a:endParaRPr lang="en-US" sz="800" dirty="0"/>
          </a:p>
          <a:p>
            <a:endParaRPr lang="en-US" sz="800" dirty="0"/>
          </a:p>
          <a:p>
            <a:r>
              <a:rPr lang="en-US" dirty="0"/>
              <a:t>It is necessary that teachers consider these standards in instructional planning.</a:t>
            </a:r>
          </a:p>
        </p:txBody>
      </p:sp>
      <p:pic>
        <p:nvPicPr>
          <p:cNvPr id="30722" name="Picture 2" descr="http://englishspanishteks.net/images/ccrs_logo.gif"/>
          <p:cNvPicPr>
            <a:picLocks noChangeAspect="1" noChangeArrowheads="1"/>
          </p:cNvPicPr>
          <p:nvPr/>
        </p:nvPicPr>
        <p:blipFill>
          <a:blip r:embed="rId3" cstate="print"/>
          <a:srcRect/>
          <a:stretch>
            <a:fillRect/>
          </a:stretch>
        </p:blipFill>
        <p:spPr bwMode="auto">
          <a:xfrm>
            <a:off x="6172200" y="4495800"/>
            <a:ext cx="2209800" cy="22098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College and Career Readiness Standards</a:t>
            </a:r>
          </a:p>
        </p:txBody>
      </p:sp>
      <p:sp>
        <p:nvSpPr>
          <p:cNvPr id="3" name="Footer Placeholder 2"/>
          <p:cNvSpPr>
            <a:spLocks noGrp="1"/>
          </p:cNvSpPr>
          <p:nvPr>
            <p:ph type="ftr" sz="quarter" idx="11"/>
          </p:nvPr>
        </p:nvSpPr>
        <p:spPr>
          <a:xfrm>
            <a:off x="2819400" y="6553006"/>
            <a:ext cx="6172200" cy="304994"/>
          </a:xfrm>
        </p:spPr>
        <p:txBody>
          <a:bodyPr/>
          <a:lstStyle/>
          <a:p>
            <a:r>
              <a:rPr lang="en-US" dirty="0"/>
              <a:t>Source: ELPS Linguistic Instructional Alignment Guide, Texas Education Agency</a:t>
            </a:r>
          </a:p>
        </p:txBody>
      </p:sp>
      <p:pic>
        <p:nvPicPr>
          <p:cNvPr id="5122" name="Picture 2" descr="C:\Documents and Settings\proerig\Desktop\ScreenHunter_78 Jul. 19 16.28.jpg"/>
          <p:cNvPicPr>
            <a:picLocks noChangeAspect="1" noChangeArrowheads="1"/>
          </p:cNvPicPr>
          <p:nvPr/>
        </p:nvPicPr>
        <p:blipFill>
          <a:blip r:embed="rId3" cstate="print"/>
          <a:srcRect l="56188" t="21892" r="5801" b="13243"/>
          <a:stretch>
            <a:fillRect/>
          </a:stretch>
        </p:blipFill>
        <p:spPr bwMode="auto">
          <a:xfrm>
            <a:off x="5867400" y="1371600"/>
            <a:ext cx="3124200" cy="4876800"/>
          </a:xfrm>
          <a:prstGeom prst="rect">
            <a:avLst/>
          </a:prstGeom>
          <a:noFill/>
          <a:ln w="38100">
            <a:solidFill>
              <a:schemeClr val="tx1"/>
            </a:solidFill>
          </a:ln>
        </p:spPr>
      </p:pic>
      <p:sp>
        <p:nvSpPr>
          <p:cNvPr id="6" name="Pentagon 5"/>
          <p:cNvSpPr/>
          <p:nvPr/>
        </p:nvSpPr>
        <p:spPr>
          <a:xfrm>
            <a:off x="304800" y="1600200"/>
            <a:ext cx="5410200" cy="2743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a:solidFill>
                  <a:schemeClr val="tx1"/>
                </a:solidFill>
              </a:rPr>
              <a:t>The CCRS are aligned to each linguistic domain, and represent competencies and skills that graduating students must have to continue their education beyond high school.  </a:t>
            </a:r>
          </a:p>
        </p:txBody>
      </p:sp>
      <p:sp>
        <p:nvSpPr>
          <p:cNvPr id="7" name="Flowchart: Alternate Process 6"/>
          <p:cNvSpPr/>
          <p:nvPr/>
        </p:nvSpPr>
        <p:spPr>
          <a:xfrm>
            <a:off x="381000" y="4724400"/>
            <a:ext cx="4724400" cy="114300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solidFill>
              </a:rPr>
              <a:t>Now,  identify the CCRS for the remaining language domains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Suggested Teacher Behaviors</a:t>
            </a:r>
          </a:p>
        </p:txBody>
      </p:sp>
      <p:sp>
        <p:nvSpPr>
          <p:cNvPr id="3" name="Footer Placeholder 2"/>
          <p:cNvSpPr>
            <a:spLocks noGrp="1"/>
          </p:cNvSpPr>
          <p:nvPr>
            <p:ph type="ftr" sz="quarter" idx="11"/>
          </p:nvPr>
        </p:nvSpPr>
        <p:spPr>
          <a:xfrm>
            <a:off x="2819400" y="6553006"/>
            <a:ext cx="6172200" cy="304994"/>
          </a:xfrm>
        </p:spPr>
        <p:txBody>
          <a:bodyPr/>
          <a:lstStyle/>
          <a:p>
            <a:r>
              <a:rPr lang="en-US" dirty="0"/>
              <a:t>Source: ELPS Linguistic Instructional Alignment Guide, Texas Education Agency</a:t>
            </a:r>
          </a:p>
        </p:txBody>
      </p:sp>
      <p:pic>
        <p:nvPicPr>
          <p:cNvPr id="3074" name="Picture 2" descr="C:\Documents and Settings\proerig\Desktop\ScreenHunter_76 Jul. 19 15.19.jpg"/>
          <p:cNvPicPr>
            <a:picLocks noChangeAspect="1" noChangeArrowheads="1"/>
          </p:cNvPicPr>
          <p:nvPr/>
        </p:nvPicPr>
        <p:blipFill>
          <a:blip r:embed="rId3" cstate="print"/>
          <a:srcRect l="60321" t="18545" r="9024" b="9109"/>
          <a:stretch>
            <a:fillRect/>
          </a:stretch>
        </p:blipFill>
        <p:spPr bwMode="auto">
          <a:xfrm>
            <a:off x="6320838" y="1600200"/>
            <a:ext cx="2318057" cy="4876800"/>
          </a:xfrm>
          <a:prstGeom prst="rect">
            <a:avLst/>
          </a:prstGeom>
          <a:noFill/>
          <a:ln w="38100">
            <a:solidFill>
              <a:schemeClr val="tx1"/>
            </a:solidFill>
          </a:ln>
        </p:spPr>
      </p:pic>
      <p:sp>
        <p:nvSpPr>
          <p:cNvPr id="6" name="Pentagon 5"/>
          <p:cNvSpPr/>
          <p:nvPr/>
        </p:nvSpPr>
        <p:spPr>
          <a:xfrm>
            <a:off x="457200" y="1752600"/>
            <a:ext cx="5638800" cy="2438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Linguistic accommodations are recommended language supports, which teachers incorporate as a means to make content area instruction accessible to ELLs. </a:t>
            </a:r>
            <a:r>
              <a:rPr lang="en-US" sz="2800" dirty="0"/>
              <a:t> </a:t>
            </a:r>
          </a:p>
        </p:txBody>
      </p:sp>
      <p:sp>
        <p:nvSpPr>
          <p:cNvPr id="7" name="Flowchart: Alternate Process 6"/>
          <p:cNvSpPr/>
          <p:nvPr/>
        </p:nvSpPr>
        <p:spPr>
          <a:xfrm>
            <a:off x="685800" y="4419600"/>
            <a:ext cx="4191000" cy="182880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Now identify the Suggested Teacher Behaviors for the rest of the language domains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ELPS-TELPAS Proficiency Profile</a:t>
            </a:r>
          </a:p>
        </p:txBody>
      </p:sp>
      <p:sp>
        <p:nvSpPr>
          <p:cNvPr id="3" name="Footer Placeholder 2"/>
          <p:cNvSpPr>
            <a:spLocks noGrp="1"/>
          </p:cNvSpPr>
          <p:nvPr>
            <p:ph type="ftr" sz="quarter" idx="11"/>
          </p:nvPr>
        </p:nvSpPr>
        <p:spPr>
          <a:xfrm>
            <a:off x="2590800" y="6476806"/>
            <a:ext cx="6400800" cy="304994"/>
          </a:xfrm>
        </p:spPr>
        <p:txBody>
          <a:bodyPr/>
          <a:lstStyle/>
          <a:p>
            <a:r>
              <a:rPr lang="en-US" dirty="0"/>
              <a:t>Source: ELPS Linguistic Instructional Alignment Guide, Texas Education Agency</a:t>
            </a:r>
          </a:p>
        </p:txBody>
      </p:sp>
      <p:pic>
        <p:nvPicPr>
          <p:cNvPr id="1026" name="Picture 2" descr="C:\Documents and Settings\proerig\Desktop\ScreenHunter_79 Jul. 22 09.52.jpg"/>
          <p:cNvPicPr>
            <a:picLocks noGrp="1" noChangeAspect="1" noChangeArrowheads="1"/>
          </p:cNvPicPr>
          <p:nvPr>
            <p:ph sz="quarter" idx="1"/>
          </p:nvPr>
        </p:nvPicPr>
        <p:blipFill>
          <a:blip r:embed="rId3" cstate="print"/>
          <a:srcRect l="54104" t="28205" r="14013" b="14102"/>
          <a:stretch>
            <a:fillRect/>
          </a:stretch>
        </p:blipFill>
        <p:spPr bwMode="auto">
          <a:xfrm>
            <a:off x="5715000" y="1676400"/>
            <a:ext cx="3017520" cy="4495800"/>
          </a:xfrm>
          <a:prstGeom prst="rect">
            <a:avLst/>
          </a:prstGeom>
          <a:noFill/>
          <a:ln w="38100">
            <a:solidFill>
              <a:schemeClr val="tx1"/>
            </a:solidFill>
          </a:ln>
        </p:spPr>
      </p:pic>
      <p:sp>
        <p:nvSpPr>
          <p:cNvPr id="6" name="Pentagon 5"/>
          <p:cNvSpPr/>
          <p:nvPr/>
        </p:nvSpPr>
        <p:spPr>
          <a:xfrm>
            <a:off x="457200" y="2362200"/>
            <a:ext cx="5105400" cy="2590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a:solidFill>
                  <a:schemeClr val="tx1"/>
                </a:solidFill>
              </a:rPr>
              <a:t>By listing student’s names according to their individual language ratings, student’s proficiency levels will be aligned to suggested linguistic accommodations.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Using TELPAS DATA</a:t>
            </a:r>
          </a:p>
        </p:txBody>
      </p:sp>
      <p:sp>
        <p:nvSpPr>
          <p:cNvPr id="3" name="Footer Placeholder 2"/>
          <p:cNvSpPr>
            <a:spLocks noGrp="1"/>
          </p:cNvSpPr>
          <p:nvPr>
            <p:ph type="ftr" sz="quarter" idx="11"/>
          </p:nvPr>
        </p:nvSpPr>
        <p:spPr>
          <a:xfrm>
            <a:off x="2590800" y="6476806"/>
            <a:ext cx="6400800" cy="304994"/>
          </a:xfrm>
        </p:spPr>
        <p:txBody>
          <a:bodyPr/>
          <a:lstStyle/>
          <a:p>
            <a:r>
              <a:rPr lang="en-US" dirty="0"/>
              <a:t>Source: ELPS Linguistic Instructional Alignment Guide, Texas Education Agency</a:t>
            </a:r>
          </a:p>
        </p:txBody>
      </p:sp>
      <p:pic>
        <p:nvPicPr>
          <p:cNvPr id="2050" name="Picture 2" descr="C:\Documents and Settings\proerig\Desktop\ScreenHunter_80 Jul. 22 10.00.jpg"/>
          <p:cNvPicPr>
            <a:picLocks noGrp="1" noChangeAspect="1" noChangeArrowheads="1"/>
          </p:cNvPicPr>
          <p:nvPr>
            <p:ph sz="quarter" idx="1"/>
          </p:nvPr>
        </p:nvPicPr>
        <p:blipFill>
          <a:blip r:embed="rId3" cstate="print"/>
          <a:srcRect l="11922" t="17949" r="654" b="5128"/>
          <a:stretch>
            <a:fillRect/>
          </a:stretch>
        </p:blipFill>
        <p:spPr bwMode="auto">
          <a:xfrm>
            <a:off x="3312160" y="1780309"/>
            <a:ext cx="5659121" cy="3858491"/>
          </a:xfrm>
          <a:prstGeom prst="rect">
            <a:avLst/>
          </a:prstGeom>
          <a:noFill/>
          <a:ln w="12700">
            <a:solidFill>
              <a:schemeClr val="tx1"/>
            </a:solidFill>
          </a:ln>
        </p:spPr>
      </p:pic>
      <p:sp>
        <p:nvSpPr>
          <p:cNvPr id="6" name="Pentagon 5"/>
          <p:cNvSpPr/>
          <p:nvPr/>
        </p:nvSpPr>
        <p:spPr>
          <a:xfrm>
            <a:off x="381000" y="1600200"/>
            <a:ext cx="3200400" cy="4191000"/>
          </a:xfrm>
          <a:prstGeom prst="homePlat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a:solidFill>
                  <a:schemeClr val="tx1"/>
                </a:solidFill>
              </a:rPr>
              <a:t>The Confidential Student Report indicates the TELPAS proficiency ratings per language domain.</a:t>
            </a:r>
          </a:p>
        </p:txBody>
      </p:sp>
      <p:sp>
        <p:nvSpPr>
          <p:cNvPr id="7" name="Oval 6"/>
          <p:cNvSpPr/>
          <p:nvPr/>
        </p:nvSpPr>
        <p:spPr>
          <a:xfrm>
            <a:off x="6096000" y="2667000"/>
            <a:ext cx="2895600" cy="16764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ELPS-TELPAS Proficiency Profile (I Do)</a:t>
            </a:r>
          </a:p>
        </p:txBody>
      </p:sp>
      <p:sp>
        <p:nvSpPr>
          <p:cNvPr id="3" name="Footer Placeholder 2"/>
          <p:cNvSpPr>
            <a:spLocks noGrp="1"/>
          </p:cNvSpPr>
          <p:nvPr>
            <p:ph type="ftr" sz="quarter" idx="11"/>
          </p:nvPr>
        </p:nvSpPr>
        <p:spPr>
          <a:xfrm>
            <a:off x="2895600" y="6476806"/>
            <a:ext cx="6096000" cy="304994"/>
          </a:xfrm>
        </p:spPr>
        <p:txBody>
          <a:bodyPr/>
          <a:lstStyle/>
          <a:p>
            <a:r>
              <a:rPr lang="en-US" dirty="0"/>
              <a:t>Source: ELPS Linguistic Instructional Alignment Guide, Texas Education Agency</a:t>
            </a:r>
          </a:p>
        </p:txBody>
      </p:sp>
      <p:pic>
        <p:nvPicPr>
          <p:cNvPr id="5" name="Picture 2" descr="C:\Documents and Settings\proerig\Desktop\ScreenHunter_80 Jul. 22 10.00.jpg"/>
          <p:cNvPicPr>
            <a:picLocks noGrp="1" noChangeAspect="1" noChangeArrowheads="1"/>
          </p:cNvPicPr>
          <p:nvPr>
            <p:ph sz="quarter" idx="1"/>
          </p:nvPr>
        </p:nvPicPr>
        <p:blipFill>
          <a:blip r:embed="rId3" cstate="print"/>
          <a:srcRect l="11922" t="17949" r="654" b="5128"/>
          <a:stretch>
            <a:fillRect/>
          </a:stretch>
        </p:blipFill>
        <p:spPr bwMode="auto">
          <a:xfrm>
            <a:off x="304800" y="2078177"/>
            <a:ext cx="5334000" cy="3636823"/>
          </a:xfrm>
          <a:prstGeom prst="rect">
            <a:avLst/>
          </a:prstGeom>
          <a:noFill/>
          <a:ln w="12700">
            <a:solidFill>
              <a:schemeClr val="tx1"/>
            </a:solidFill>
          </a:ln>
        </p:spPr>
      </p:pic>
      <p:grpSp>
        <p:nvGrpSpPr>
          <p:cNvPr id="4" name="Group 13"/>
          <p:cNvGrpSpPr/>
          <p:nvPr/>
        </p:nvGrpSpPr>
        <p:grpSpPr>
          <a:xfrm>
            <a:off x="4191000" y="1676400"/>
            <a:ext cx="4724400" cy="4648200"/>
            <a:chOff x="4191000" y="1600200"/>
            <a:chExt cx="4724400" cy="4648200"/>
          </a:xfrm>
        </p:grpSpPr>
        <p:pic>
          <p:nvPicPr>
            <p:cNvPr id="6" name="Picture 2" descr="C:\Documents and Settings\proerig\Desktop\ScreenHunter_79 Jul. 22 09.52.jpg"/>
            <p:cNvPicPr>
              <a:picLocks noChangeAspect="1" noChangeArrowheads="1"/>
            </p:cNvPicPr>
            <p:nvPr/>
          </p:nvPicPr>
          <p:blipFill>
            <a:blip r:embed="rId4" cstate="print"/>
            <a:srcRect l="54104" t="28205" r="14013" b="14102"/>
            <a:stretch>
              <a:fillRect/>
            </a:stretch>
          </p:blipFill>
          <p:spPr bwMode="auto">
            <a:xfrm>
              <a:off x="5897880" y="1600200"/>
              <a:ext cx="3017520" cy="4648200"/>
            </a:xfrm>
            <a:prstGeom prst="rect">
              <a:avLst/>
            </a:prstGeom>
            <a:noFill/>
            <a:ln w="38100">
              <a:solidFill>
                <a:schemeClr val="tx1"/>
              </a:solidFill>
            </a:ln>
          </p:spPr>
        </p:pic>
        <p:sp>
          <p:nvSpPr>
            <p:cNvPr id="7" name="Oval 6"/>
            <p:cNvSpPr/>
            <p:nvPr/>
          </p:nvSpPr>
          <p:spPr>
            <a:xfrm>
              <a:off x="4191000" y="3200400"/>
              <a:ext cx="10668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stCxn id="7" idx="6"/>
            </p:cNvCxnSpPr>
            <p:nvPr/>
          </p:nvCxnSpPr>
          <p:spPr>
            <a:xfrm>
              <a:off x="5257800" y="3314700"/>
              <a:ext cx="914400" cy="17145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04818" y="4953000"/>
              <a:ext cx="853182" cy="292388"/>
            </a:xfrm>
            <a:prstGeom prst="rect">
              <a:avLst/>
            </a:prstGeom>
            <a:noFill/>
          </p:spPr>
          <p:txBody>
            <a:bodyPr wrap="none" rtlCol="0">
              <a:spAutoFit/>
            </a:bodyPr>
            <a:lstStyle/>
            <a:p>
              <a:r>
                <a:rPr lang="en-US" sz="1300" b="1" dirty="0"/>
                <a:t>Student 1</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rmAutofit fontScale="90000"/>
          </a:bodyPr>
          <a:lstStyle/>
          <a:p>
            <a:r>
              <a:rPr lang="en-US" sz="4000" b="1" dirty="0"/>
              <a:t>ELPS-TELPAS Proficiency Profile (We Do)</a:t>
            </a:r>
          </a:p>
        </p:txBody>
      </p:sp>
      <p:sp>
        <p:nvSpPr>
          <p:cNvPr id="3" name="Footer Placeholder 2"/>
          <p:cNvSpPr>
            <a:spLocks noGrp="1"/>
          </p:cNvSpPr>
          <p:nvPr>
            <p:ph type="ftr" sz="quarter" idx="11"/>
          </p:nvPr>
        </p:nvSpPr>
        <p:spPr>
          <a:xfrm>
            <a:off x="2667000" y="6476806"/>
            <a:ext cx="6324600" cy="304994"/>
          </a:xfrm>
        </p:spPr>
        <p:txBody>
          <a:bodyPr/>
          <a:lstStyle/>
          <a:p>
            <a:r>
              <a:rPr lang="en-US" dirty="0"/>
              <a:t>Source: ELPS Linguistic Instructional Alignment Guide, Texas Education Agency</a:t>
            </a:r>
          </a:p>
        </p:txBody>
      </p:sp>
      <p:pic>
        <p:nvPicPr>
          <p:cNvPr id="5" name="Picture 2" descr="C:\Documents and Settings\proerig\Desktop\ScreenHunter_80 Jul. 22 10.00.jpg"/>
          <p:cNvPicPr>
            <a:picLocks noGrp="1" noChangeAspect="1" noChangeArrowheads="1"/>
          </p:cNvPicPr>
          <p:nvPr>
            <p:ph sz="quarter" idx="1"/>
          </p:nvPr>
        </p:nvPicPr>
        <p:blipFill>
          <a:blip r:embed="rId3" cstate="print"/>
          <a:srcRect l="11922" t="17949" r="654" b="5128"/>
          <a:stretch>
            <a:fillRect/>
          </a:stretch>
        </p:blipFill>
        <p:spPr bwMode="auto">
          <a:xfrm>
            <a:off x="304800" y="1905000"/>
            <a:ext cx="5334000" cy="3636823"/>
          </a:xfrm>
          <a:prstGeom prst="rect">
            <a:avLst/>
          </a:prstGeom>
          <a:noFill/>
          <a:ln w="12700">
            <a:solidFill>
              <a:schemeClr val="tx1"/>
            </a:solidFill>
          </a:ln>
        </p:spPr>
      </p:pic>
      <p:grpSp>
        <p:nvGrpSpPr>
          <p:cNvPr id="4" name="Group 13"/>
          <p:cNvGrpSpPr/>
          <p:nvPr/>
        </p:nvGrpSpPr>
        <p:grpSpPr>
          <a:xfrm>
            <a:off x="4191000" y="1600200"/>
            <a:ext cx="4724400" cy="4648200"/>
            <a:chOff x="4191000" y="1600200"/>
            <a:chExt cx="4724400" cy="4648200"/>
          </a:xfrm>
        </p:grpSpPr>
        <p:pic>
          <p:nvPicPr>
            <p:cNvPr id="6" name="Picture 2" descr="C:\Documents and Settings\proerig\Desktop\ScreenHunter_79 Jul. 22 09.52.jpg"/>
            <p:cNvPicPr>
              <a:picLocks noChangeAspect="1" noChangeArrowheads="1"/>
            </p:cNvPicPr>
            <p:nvPr/>
          </p:nvPicPr>
          <p:blipFill>
            <a:blip r:embed="rId4" cstate="print"/>
            <a:srcRect l="54104" t="28205" r="14013" b="14102"/>
            <a:stretch>
              <a:fillRect/>
            </a:stretch>
          </p:blipFill>
          <p:spPr bwMode="auto">
            <a:xfrm>
              <a:off x="5897880" y="1600200"/>
              <a:ext cx="3017520" cy="4648200"/>
            </a:xfrm>
            <a:prstGeom prst="rect">
              <a:avLst/>
            </a:prstGeom>
            <a:noFill/>
            <a:ln w="38100">
              <a:solidFill>
                <a:schemeClr val="tx1"/>
              </a:solidFill>
            </a:ln>
          </p:spPr>
        </p:pic>
        <p:sp>
          <p:nvSpPr>
            <p:cNvPr id="7" name="Oval 6"/>
            <p:cNvSpPr/>
            <p:nvPr/>
          </p:nvSpPr>
          <p:spPr>
            <a:xfrm>
              <a:off x="4191000" y="3429000"/>
              <a:ext cx="10668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stCxn id="7" idx="6"/>
              <a:endCxn id="12" idx="1"/>
            </p:cNvCxnSpPr>
            <p:nvPr/>
          </p:nvCxnSpPr>
          <p:spPr>
            <a:xfrm>
              <a:off x="5257800" y="3543300"/>
              <a:ext cx="1447800" cy="50150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05600" y="3898612"/>
              <a:ext cx="853182" cy="292388"/>
            </a:xfrm>
            <a:prstGeom prst="rect">
              <a:avLst/>
            </a:prstGeom>
            <a:noFill/>
          </p:spPr>
          <p:txBody>
            <a:bodyPr wrap="none" rtlCol="0">
              <a:spAutoFit/>
            </a:bodyPr>
            <a:lstStyle/>
            <a:p>
              <a:r>
                <a:rPr lang="en-US" sz="1300" b="1" dirty="0"/>
                <a:t>Student 1</a:t>
              </a:r>
            </a:p>
          </p:txBody>
        </p:sp>
      </p:grpSp>
      <p:sp>
        <p:nvSpPr>
          <p:cNvPr id="10" name="TextBox 9"/>
          <p:cNvSpPr txBox="1"/>
          <p:nvPr/>
        </p:nvSpPr>
        <p:spPr>
          <a:xfrm>
            <a:off x="6004818" y="4965412"/>
            <a:ext cx="853182" cy="292388"/>
          </a:xfrm>
          <a:prstGeom prst="rect">
            <a:avLst/>
          </a:prstGeom>
          <a:noFill/>
        </p:spPr>
        <p:txBody>
          <a:bodyPr wrap="none" rtlCol="0">
            <a:spAutoFit/>
          </a:bodyPr>
          <a:lstStyle/>
          <a:p>
            <a:r>
              <a:rPr lang="en-US" sz="1300" b="1" dirty="0"/>
              <a:t>Student 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ELPS-TELPAS Proficiency Profile (You Do)</a:t>
            </a:r>
          </a:p>
        </p:txBody>
      </p:sp>
      <p:sp>
        <p:nvSpPr>
          <p:cNvPr id="3" name="Footer Placeholder 2"/>
          <p:cNvSpPr>
            <a:spLocks noGrp="1"/>
          </p:cNvSpPr>
          <p:nvPr>
            <p:ph type="ftr" sz="quarter" idx="11"/>
          </p:nvPr>
        </p:nvSpPr>
        <p:spPr>
          <a:xfrm>
            <a:off x="2819400" y="6476806"/>
            <a:ext cx="6096000" cy="304994"/>
          </a:xfrm>
        </p:spPr>
        <p:txBody>
          <a:bodyPr/>
          <a:lstStyle/>
          <a:p>
            <a:r>
              <a:rPr lang="en-US" dirty="0"/>
              <a:t>Source: ELPS Linguistic Instructional Alignment Guide, Texas Education Agency</a:t>
            </a:r>
          </a:p>
        </p:txBody>
      </p:sp>
      <p:pic>
        <p:nvPicPr>
          <p:cNvPr id="5" name="Picture 2" descr="C:\Documents and Settings\proerig\Desktop\ScreenHunter_80 Jul. 22 10.00.jpg"/>
          <p:cNvPicPr>
            <a:picLocks noGrp="1" noChangeAspect="1" noChangeArrowheads="1"/>
          </p:cNvPicPr>
          <p:nvPr>
            <p:ph sz="quarter" idx="1"/>
          </p:nvPr>
        </p:nvPicPr>
        <p:blipFill>
          <a:blip r:embed="rId3" cstate="print"/>
          <a:srcRect l="11922" t="17949" r="654" b="5128"/>
          <a:stretch>
            <a:fillRect/>
          </a:stretch>
        </p:blipFill>
        <p:spPr bwMode="auto">
          <a:xfrm>
            <a:off x="304800" y="1905000"/>
            <a:ext cx="5334000" cy="3636823"/>
          </a:xfrm>
          <a:prstGeom prst="rect">
            <a:avLst/>
          </a:prstGeom>
          <a:noFill/>
          <a:ln w="12700">
            <a:solidFill>
              <a:schemeClr val="tx1"/>
            </a:solidFill>
          </a:ln>
        </p:spPr>
      </p:pic>
      <p:grpSp>
        <p:nvGrpSpPr>
          <p:cNvPr id="4" name="Group 13"/>
          <p:cNvGrpSpPr/>
          <p:nvPr/>
        </p:nvGrpSpPr>
        <p:grpSpPr>
          <a:xfrm>
            <a:off x="4191000" y="1600200"/>
            <a:ext cx="4724400" cy="4648200"/>
            <a:chOff x="4191000" y="1600200"/>
            <a:chExt cx="4724400" cy="4648200"/>
          </a:xfrm>
        </p:grpSpPr>
        <p:pic>
          <p:nvPicPr>
            <p:cNvPr id="6" name="Picture 2" descr="C:\Documents and Settings\proerig\Desktop\ScreenHunter_79 Jul. 22 09.52.jpg"/>
            <p:cNvPicPr>
              <a:picLocks noChangeAspect="1" noChangeArrowheads="1"/>
            </p:cNvPicPr>
            <p:nvPr/>
          </p:nvPicPr>
          <p:blipFill>
            <a:blip r:embed="rId4" cstate="print"/>
            <a:srcRect l="54104" t="28205" r="14013" b="14102"/>
            <a:stretch>
              <a:fillRect/>
            </a:stretch>
          </p:blipFill>
          <p:spPr bwMode="auto">
            <a:xfrm>
              <a:off x="5897880" y="1600200"/>
              <a:ext cx="3017520" cy="4648200"/>
            </a:xfrm>
            <a:prstGeom prst="rect">
              <a:avLst/>
            </a:prstGeom>
            <a:noFill/>
            <a:ln w="38100">
              <a:solidFill>
                <a:schemeClr val="tx1"/>
              </a:solidFill>
            </a:ln>
          </p:spPr>
        </p:pic>
        <p:sp>
          <p:nvSpPr>
            <p:cNvPr id="7" name="Oval 6"/>
            <p:cNvSpPr/>
            <p:nvPr/>
          </p:nvSpPr>
          <p:spPr>
            <a:xfrm>
              <a:off x="4191000" y="3657600"/>
              <a:ext cx="1066800" cy="304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stCxn id="7" idx="6"/>
            </p:cNvCxnSpPr>
            <p:nvPr/>
          </p:nvCxnSpPr>
          <p:spPr>
            <a:xfrm>
              <a:off x="5257800" y="3810000"/>
              <a:ext cx="2209800" cy="1219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91400" y="4953000"/>
              <a:ext cx="914400" cy="292388"/>
            </a:xfrm>
            <a:prstGeom prst="rect">
              <a:avLst/>
            </a:prstGeom>
            <a:noFill/>
          </p:spPr>
          <p:txBody>
            <a:bodyPr wrap="square" rtlCol="0">
              <a:spAutoFit/>
            </a:bodyPr>
            <a:lstStyle/>
            <a:p>
              <a:r>
                <a:rPr lang="en-US" sz="1300" b="1" dirty="0"/>
                <a:t>Student 1</a:t>
              </a:r>
            </a:p>
          </p:txBody>
        </p:sp>
      </p:grpSp>
      <p:sp>
        <p:nvSpPr>
          <p:cNvPr id="15" name="TextBox 14"/>
          <p:cNvSpPr txBox="1"/>
          <p:nvPr/>
        </p:nvSpPr>
        <p:spPr>
          <a:xfrm>
            <a:off x="6705600" y="3898612"/>
            <a:ext cx="853182" cy="292388"/>
          </a:xfrm>
          <a:prstGeom prst="rect">
            <a:avLst/>
          </a:prstGeom>
          <a:noFill/>
        </p:spPr>
        <p:txBody>
          <a:bodyPr wrap="none" rtlCol="0">
            <a:spAutoFit/>
          </a:bodyPr>
          <a:lstStyle/>
          <a:p>
            <a:r>
              <a:rPr lang="en-US" sz="1300" b="1" dirty="0"/>
              <a:t>Student 1</a:t>
            </a:r>
          </a:p>
        </p:txBody>
      </p:sp>
      <p:sp>
        <p:nvSpPr>
          <p:cNvPr id="16" name="TextBox 15"/>
          <p:cNvSpPr txBox="1"/>
          <p:nvPr/>
        </p:nvSpPr>
        <p:spPr>
          <a:xfrm>
            <a:off x="6004818" y="4953000"/>
            <a:ext cx="853182" cy="292388"/>
          </a:xfrm>
          <a:prstGeom prst="rect">
            <a:avLst/>
          </a:prstGeom>
          <a:noFill/>
        </p:spPr>
        <p:txBody>
          <a:bodyPr wrap="none" rtlCol="0">
            <a:spAutoFit/>
          </a:bodyPr>
          <a:lstStyle/>
          <a:p>
            <a:r>
              <a:rPr lang="en-US" sz="1300" b="1" dirty="0"/>
              <a:t>Student 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144000" cy="990600"/>
          </a:xfrm>
        </p:spPr>
        <p:txBody>
          <a:bodyPr>
            <a:noAutofit/>
          </a:bodyPr>
          <a:lstStyle/>
          <a:p>
            <a:r>
              <a:rPr lang="en-US" sz="3900" b="1" dirty="0">
                <a:solidFill>
                  <a:schemeClr val="bg2">
                    <a:lumMod val="25000"/>
                  </a:schemeClr>
                </a:solidFill>
                <a:ea typeface="ＭＳ Ｐゴシック" pitchFamily="34" charset="-128"/>
              </a:rPr>
              <a:t>Self-Assessment of Current Understanding</a:t>
            </a:r>
            <a:endParaRPr lang="en-US" sz="3900" b="1" dirty="0">
              <a:solidFill>
                <a:schemeClr val="bg2">
                  <a:lumMod val="25000"/>
                </a:schemeClr>
              </a:solidFill>
            </a:endParaRPr>
          </a:p>
        </p:txBody>
      </p:sp>
      <p:sp>
        <p:nvSpPr>
          <p:cNvPr id="3" name="Footer Placeholder 2"/>
          <p:cNvSpPr>
            <a:spLocks noGrp="1"/>
          </p:cNvSpPr>
          <p:nvPr>
            <p:ph type="ftr" sz="quarter" idx="11"/>
          </p:nvPr>
        </p:nvSpPr>
        <p:spPr>
          <a:xfrm>
            <a:off x="2514600" y="6476806"/>
            <a:ext cx="6477000" cy="304994"/>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381000" y="1447800"/>
            <a:ext cx="8531352" cy="4953000"/>
          </a:xfrm>
        </p:spPr>
        <p:txBody>
          <a:bodyPr>
            <a:normAutofit/>
          </a:bodyPr>
          <a:lstStyle/>
          <a:p>
            <a:r>
              <a:rPr lang="en-US" sz="2800" b="1" dirty="0"/>
              <a:t>Rate yourself on the following scale:</a:t>
            </a:r>
          </a:p>
          <a:p>
            <a:pPr marL="514350" indent="-514350">
              <a:buClr>
                <a:srgbClr val="A32C18"/>
              </a:buClr>
              <a:buSzPct val="100000"/>
              <a:buFont typeface="+mj-lt"/>
              <a:buAutoNum type="arabicPeriod"/>
            </a:pPr>
            <a:r>
              <a:rPr lang="en-US" sz="2800" dirty="0">
                <a:ea typeface="ＭＳ Ｐゴシック" pitchFamily="34" charset="-128"/>
              </a:rPr>
              <a:t>This will be my first exposure to the ELPS.</a:t>
            </a:r>
          </a:p>
          <a:p>
            <a:pPr marL="514350" indent="-514350">
              <a:buClr>
                <a:srgbClr val="A32C18"/>
              </a:buClr>
              <a:buSzPct val="100000"/>
              <a:buFont typeface="+mj-lt"/>
              <a:buAutoNum type="arabicPeriod"/>
            </a:pPr>
            <a:r>
              <a:rPr lang="en-US" sz="2800" dirty="0">
                <a:ea typeface="ＭＳ Ｐゴシック" pitchFamily="34" charset="-128"/>
              </a:rPr>
              <a:t>I am somewhat familiar with the ELPS.</a:t>
            </a:r>
          </a:p>
          <a:p>
            <a:pPr marL="514350" indent="-514350">
              <a:buClr>
                <a:srgbClr val="A32C18"/>
              </a:buClr>
              <a:buSzPct val="100000"/>
              <a:buFont typeface="+mj-lt"/>
              <a:buAutoNum type="arabicPeriod"/>
            </a:pPr>
            <a:r>
              <a:rPr lang="en-US" sz="2800" dirty="0">
                <a:ea typeface="ＭＳ Ｐゴシック" pitchFamily="34" charset="-128"/>
              </a:rPr>
              <a:t>I understand what the ELPS are and why they are significant to teachers.</a:t>
            </a:r>
          </a:p>
          <a:p>
            <a:pPr marL="514350" indent="-514350">
              <a:buClr>
                <a:srgbClr val="A32C18"/>
              </a:buClr>
              <a:buSzPct val="100000"/>
              <a:buFont typeface="+mj-lt"/>
              <a:buAutoNum type="arabicPeriod"/>
            </a:pPr>
            <a:r>
              <a:rPr lang="en-US" sz="2800" dirty="0">
                <a:ea typeface="ＭＳ Ｐゴシック" pitchFamily="34" charset="-128"/>
              </a:rPr>
              <a:t>I could explain to someone else what the ELPS are, how they are organized, and what they require of classroom teachers. </a:t>
            </a:r>
          </a:p>
          <a:p>
            <a:pPr>
              <a:buClr>
                <a:srgbClr val="A32C18"/>
              </a:buClr>
              <a:buNone/>
            </a:pPr>
            <a:r>
              <a:rPr lang="en-US" sz="2800" b="1" i="1" dirty="0">
                <a:ea typeface="ＭＳ Ｐゴシック" pitchFamily="34" charset="-128"/>
              </a:rPr>
              <a:t>Raise your hand when you have selected your response.</a:t>
            </a:r>
          </a:p>
          <a:p>
            <a:pPr algn="ctr">
              <a:buNone/>
            </a:pPr>
            <a:r>
              <a:rPr lang="en-US" sz="3200" b="1" i="1" dirty="0">
                <a:solidFill>
                  <a:srgbClr val="80302A"/>
                </a:solidFill>
                <a:ea typeface="ＭＳ Ｐゴシック" pitchFamily="34" charset="-128"/>
              </a:rPr>
              <a:t>I selected . . . because</a:t>
            </a:r>
            <a:endParaRPr lang="en-US" sz="3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ELPS-TELPAS Proficiency Profile (You Do)</a:t>
            </a:r>
          </a:p>
        </p:txBody>
      </p:sp>
      <p:sp>
        <p:nvSpPr>
          <p:cNvPr id="3" name="Footer Placeholder 2"/>
          <p:cNvSpPr>
            <a:spLocks noGrp="1"/>
          </p:cNvSpPr>
          <p:nvPr>
            <p:ph type="ftr" sz="quarter" idx="11"/>
          </p:nvPr>
        </p:nvSpPr>
        <p:spPr>
          <a:xfrm>
            <a:off x="2819400" y="6477000"/>
            <a:ext cx="6172200" cy="304994"/>
          </a:xfrm>
        </p:spPr>
        <p:txBody>
          <a:bodyPr/>
          <a:lstStyle/>
          <a:p>
            <a:r>
              <a:rPr lang="en-US" dirty="0"/>
              <a:t>Source: ELPS Linguistic Instructional Alignment Guide, Texas Education Agency</a:t>
            </a:r>
          </a:p>
        </p:txBody>
      </p:sp>
      <p:pic>
        <p:nvPicPr>
          <p:cNvPr id="5" name="Picture 2" descr="C:\Documents and Settings\proerig\Desktop\ScreenHunter_80 Jul. 22 10.00.jpg"/>
          <p:cNvPicPr>
            <a:picLocks noGrp="1" noChangeAspect="1" noChangeArrowheads="1"/>
          </p:cNvPicPr>
          <p:nvPr>
            <p:ph sz="quarter" idx="1"/>
          </p:nvPr>
        </p:nvPicPr>
        <p:blipFill>
          <a:blip r:embed="rId3" cstate="print"/>
          <a:srcRect l="11922" t="17949" r="654" b="5128"/>
          <a:stretch>
            <a:fillRect/>
          </a:stretch>
        </p:blipFill>
        <p:spPr bwMode="auto">
          <a:xfrm>
            <a:off x="304800" y="1905000"/>
            <a:ext cx="5334000" cy="3636823"/>
          </a:xfrm>
          <a:prstGeom prst="rect">
            <a:avLst/>
          </a:prstGeom>
          <a:noFill/>
          <a:ln w="12700">
            <a:solidFill>
              <a:schemeClr val="tx1"/>
            </a:solidFill>
          </a:ln>
        </p:spPr>
      </p:pic>
      <p:grpSp>
        <p:nvGrpSpPr>
          <p:cNvPr id="4" name="Group 13"/>
          <p:cNvGrpSpPr/>
          <p:nvPr/>
        </p:nvGrpSpPr>
        <p:grpSpPr>
          <a:xfrm>
            <a:off x="4191000" y="1600200"/>
            <a:ext cx="4739382" cy="4648200"/>
            <a:chOff x="4191000" y="1600200"/>
            <a:chExt cx="4739382" cy="4648200"/>
          </a:xfrm>
        </p:grpSpPr>
        <p:pic>
          <p:nvPicPr>
            <p:cNvPr id="6" name="Picture 2" descr="C:\Documents and Settings\proerig\Desktop\ScreenHunter_79 Jul. 22 09.52.jpg"/>
            <p:cNvPicPr>
              <a:picLocks noChangeAspect="1" noChangeArrowheads="1"/>
            </p:cNvPicPr>
            <p:nvPr/>
          </p:nvPicPr>
          <p:blipFill>
            <a:blip r:embed="rId4" cstate="print"/>
            <a:srcRect l="54104" t="28205" r="14013" b="14102"/>
            <a:stretch>
              <a:fillRect/>
            </a:stretch>
          </p:blipFill>
          <p:spPr bwMode="auto">
            <a:xfrm>
              <a:off x="5897880" y="1600200"/>
              <a:ext cx="3017520" cy="4648200"/>
            </a:xfrm>
            <a:prstGeom prst="rect">
              <a:avLst/>
            </a:prstGeom>
            <a:noFill/>
            <a:ln w="38100">
              <a:solidFill>
                <a:schemeClr val="tx1"/>
              </a:solidFill>
            </a:ln>
          </p:spPr>
        </p:pic>
        <p:sp>
          <p:nvSpPr>
            <p:cNvPr id="7" name="Oval 6"/>
            <p:cNvSpPr/>
            <p:nvPr/>
          </p:nvSpPr>
          <p:spPr>
            <a:xfrm>
              <a:off x="4191000" y="3962400"/>
              <a:ext cx="1066800" cy="304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stCxn id="7" idx="6"/>
            </p:cNvCxnSpPr>
            <p:nvPr/>
          </p:nvCxnSpPr>
          <p:spPr>
            <a:xfrm flipV="1">
              <a:off x="5257800" y="3048000"/>
              <a:ext cx="2895600" cy="1066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77200" y="2819400"/>
              <a:ext cx="853182" cy="292388"/>
            </a:xfrm>
            <a:prstGeom prst="rect">
              <a:avLst/>
            </a:prstGeom>
            <a:noFill/>
          </p:spPr>
          <p:txBody>
            <a:bodyPr wrap="none" rtlCol="0">
              <a:spAutoFit/>
            </a:bodyPr>
            <a:lstStyle/>
            <a:p>
              <a:r>
                <a:rPr lang="en-US" sz="1300" b="1" dirty="0"/>
                <a:t>Student 1</a:t>
              </a:r>
            </a:p>
          </p:txBody>
        </p:sp>
      </p:grpSp>
      <p:sp>
        <p:nvSpPr>
          <p:cNvPr id="10" name="TextBox 9"/>
          <p:cNvSpPr txBox="1"/>
          <p:nvPr/>
        </p:nvSpPr>
        <p:spPr>
          <a:xfrm>
            <a:off x="6004818" y="4953000"/>
            <a:ext cx="853182" cy="292388"/>
          </a:xfrm>
          <a:prstGeom prst="rect">
            <a:avLst/>
          </a:prstGeom>
          <a:noFill/>
        </p:spPr>
        <p:txBody>
          <a:bodyPr wrap="none" rtlCol="0">
            <a:spAutoFit/>
          </a:bodyPr>
          <a:lstStyle/>
          <a:p>
            <a:r>
              <a:rPr lang="en-US" sz="1300" b="1" dirty="0"/>
              <a:t>Student 1</a:t>
            </a:r>
          </a:p>
        </p:txBody>
      </p:sp>
      <p:sp>
        <p:nvSpPr>
          <p:cNvPr id="11" name="TextBox 10"/>
          <p:cNvSpPr txBox="1"/>
          <p:nvPr/>
        </p:nvSpPr>
        <p:spPr>
          <a:xfrm>
            <a:off x="6690618" y="3886200"/>
            <a:ext cx="853182" cy="292388"/>
          </a:xfrm>
          <a:prstGeom prst="rect">
            <a:avLst/>
          </a:prstGeom>
          <a:noFill/>
        </p:spPr>
        <p:txBody>
          <a:bodyPr wrap="none" rtlCol="0">
            <a:spAutoFit/>
          </a:bodyPr>
          <a:lstStyle/>
          <a:p>
            <a:r>
              <a:rPr lang="en-US" sz="1300" b="1" dirty="0"/>
              <a:t>Student 1</a:t>
            </a:r>
          </a:p>
        </p:txBody>
      </p:sp>
      <p:sp>
        <p:nvSpPr>
          <p:cNvPr id="13" name="TextBox 12"/>
          <p:cNvSpPr txBox="1"/>
          <p:nvPr/>
        </p:nvSpPr>
        <p:spPr>
          <a:xfrm>
            <a:off x="7391400" y="4953000"/>
            <a:ext cx="914400" cy="292388"/>
          </a:xfrm>
          <a:prstGeom prst="rect">
            <a:avLst/>
          </a:prstGeom>
          <a:noFill/>
        </p:spPr>
        <p:txBody>
          <a:bodyPr wrap="square" rtlCol="0">
            <a:spAutoFit/>
          </a:bodyPr>
          <a:lstStyle/>
          <a:p>
            <a:r>
              <a:rPr lang="en-US" sz="1300" b="1" dirty="0"/>
              <a:t>Student 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ELPS-TELPAS Proficiency Profile </a:t>
            </a:r>
          </a:p>
        </p:txBody>
      </p:sp>
      <p:sp>
        <p:nvSpPr>
          <p:cNvPr id="3" name="Footer Placeholder 2"/>
          <p:cNvSpPr>
            <a:spLocks noGrp="1"/>
          </p:cNvSpPr>
          <p:nvPr>
            <p:ph type="ftr" sz="quarter" idx="11"/>
          </p:nvPr>
        </p:nvSpPr>
        <p:spPr>
          <a:xfrm>
            <a:off x="2895600" y="6553006"/>
            <a:ext cx="6019800" cy="228794"/>
          </a:xfrm>
        </p:spPr>
        <p:txBody>
          <a:bodyPr/>
          <a:lstStyle/>
          <a:p>
            <a:r>
              <a:rPr lang="en-US" dirty="0"/>
              <a:t>Source: ELPS Linguistic Instructional Alignment Guide, Texas Education Agency</a:t>
            </a:r>
          </a:p>
        </p:txBody>
      </p:sp>
      <p:pic>
        <p:nvPicPr>
          <p:cNvPr id="3074" name="Picture 2" descr="C:\Documents and Settings\proerig\Desktop\ScreenHunter_81 Jul. 22 10.35.jpg"/>
          <p:cNvPicPr>
            <a:picLocks noGrp="1" noChangeAspect="1" noChangeArrowheads="1"/>
          </p:cNvPicPr>
          <p:nvPr>
            <p:ph sz="quarter" idx="1"/>
          </p:nvPr>
        </p:nvPicPr>
        <p:blipFill>
          <a:blip r:embed="rId3" cstate="print"/>
          <a:srcRect l="55560" t="28421" r="11081" b="12390"/>
          <a:stretch>
            <a:fillRect/>
          </a:stretch>
        </p:blipFill>
        <p:spPr bwMode="auto">
          <a:xfrm>
            <a:off x="4876800" y="1636487"/>
            <a:ext cx="3920359" cy="4840513"/>
          </a:xfrm>
          <a:prstGeom prst="rect">
            <a:avLst/>
          </a:prstGeom>
          <a:noFill/>
          <a:ln>
            <a:solidFill>
              <a:schemeClr val="tx1"/>
            </a:solidFill>
          </a:ln>
        </p:spPr>
      </p:pic>
      <p:sp>
        <p:nvSpPr>
          <p:cNvPr id="6" name="Pentagon 5"/>
          <p:cNvSpPr/>
          <p:nvPr/>
        </p:nvSpPr>
        <p:spPr>
          <a:xfrm>
            <a:off x="457200" y="1828800"/>
            <a:ext cx="4572000" cy="2819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Utilizing the ELPS-TELPAS Proficiency Profile allows teachers to make meaningful instructional and linguistic decisions.</a:t>
            </a:r>
          </a:p>
        </p:txBody>
      </p:sp>
      <p:pic>
        <p:nvPicPr>
          <p:cNvPr id="1027" name="Picture 3" descr="C:\Documents and Settings\proerig\Local Settings\Temporary Internet Files\Content.IE5\CBI7MX8R\MM900041140[1].gif"/>
          <p:cNvPicPr>
            <a:picLocks noChangeAspect="1" noChangeArrowheads="1" noCrop="1"/>
          </p:cNvPicPr>
          <p:nvPr/>
        </p:nvPicPr>
        <p:blipFill>
          <a:blip r:embed="rId4" cstate="print"/>
          <a:srcRect/>
          <a:stretch>
            <a:fillRect/>
          </a:stretch>
        </p:blipFill>
        <p:spPr bwMode="auto">
          <a:xfrm>
            <a:off x="306682" y="4800600"/>
            <a:ext cx="2436518" cy="1066800"/>
          </a:xfrm>
          <a:prstGeom prst="rect">
            <a:avLst/>
          </a:prstGeom>
          <a:noFill/>
        </p:spPr>
      </p:pic>
      <p:sp>
        <p:nvSpPr>
          <p:cNvPr id="14" name="Right Arrow 13"/>
          <p:cNvSpPr/>
          <p:nvPr/>
        </p:nvSpPr>
        <p:spPr>
          <a:xfrm>
            <a:off x="3048000" y="4724400"/>
            <a:ext cx="1905000" cy="1371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Drive instruction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 the LIAG to Write Lessons</a:t>
            </a:r>
          </a:p>
        </p:txBody>
      </p:sp>
      <p:sp>
        <p:nvSpPr>
          <p:cNvPr id="3" name="Footer Placeholder 2"/>
          <p:cNvSpPr>
            <a:spLocks noGrp="1"/>
          </p:cNvSpPr>
          <p:nvPr>
            <p:ph type="ftr" sz="quarter" idx="11"/>
          </p:nvPr>
        </p:nvSpPr>
        <p:spPr>
          <a:xfrm>
            <a:off x="2667000" y="6476806"/>
            <a:ext cx="6248400" cy="304994"/>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533400" y="1600200"/>
            <a:ext cx="8153400" cy="4495800"/>
          </a:xfrm>
        </p:spPr>
        <p:txBody>
          <a:bodyPr/>
          <a:lstStyle/>
          <a:p>
            <a:r>
              <a:rPr lang="en-US" dirty="0"/>
              <a:t>The ELPS Instructional Alignment Guide is designed to help teachers gather information needed to ensure that the classroom instruction meets the individual academic and linguistic needs of ELLs.</a:t>
            </a:r>
          </a:p>
          <a:p>
            <a:endParaRPr lang="en-US" sz="1000" dirty="0"/>
          </a:p>
          <a:p>
            <a:r>
              <a:rPr lang="en-US" dirty="0"/>
              <a:t>Writing language and content objectives in a lesson will contribute to meeting the linguistic needs of ELL students.</a:t>
            </a:r>
          </a:p>
        </p:txBody>
      </p:sp>
      <p:grpSp>
        <p:nvGrpSpPr>
          <p:cNvPr id="8" name="Group 7"/>
          <p:cNvGrpSpPr/>
          <p:nvPr/>
        </p:nvGrpSpPr>
        <p:grpSpPr>
          <a:xfrm>
            <a:off x="6400801" y="4953000"/>
            <a:ext cx="1904999" cy="1469497"/>
            <a:chOff x="3364038" y="5118887"/>
            <a:chExt cx="1624065" cy="1178188"/>
          </a:xfrm>
        </p:grpSpPr>
        <p:pic>
          <p:nvPicPr>
            <p:cNvPr id="1027" name="Picture 3" descr="C:\Documents and Settings\proerig\Local Settings\Temporary Internet Files\Content.IE5\INGRLWNJ\MP900262918[1].jpg"/>
            <p:cNvPicPr>
              <a:picLocks noChangeAspect="1" noChangeArrowheads="1"/>
            </p:cNvPicPr>
            <p:nvPr/>
          </p:nvPicPr>
          <p:blipFill>
            <a:blip r:embed="rId3" cstate="print"/>
            <a:srcRect l="22222" r="14814"/>
            <a:stretch>
              <a:fillRect/>
            </a:stretch>
          </p:blipFill>
          <p:spPr bwMode="auto">
            <a:xfrm>
              <a:off x="4114800" y="5410200"/>
              <a:ext cx="873303" cy="886875"/>
            </a:xfrm>
            <a:prstGeom prst="rect">
              <a:avLst/>
            </a:prstGeom>
            <a:noFill/>
          </p:spPr>
        </p:pic>
        <p:pic>
          <p:nvPicPr>
            <p:cNvPr id="1047" name="Picture 23" descr="C:\Documents and Settings\proerig\Local Settings\Temporary Internet Files\Content.IE5\ATR25ZCQ\MP900442230[1].jpg"/>
            <p:cNvPicPr>
              <a:picLocks noChangeAspect="1" noChangeArrowheads="1"/>
            </p:cNvPicPr>
            <p:nvPr/>
          </p:nvPicPr>
          <p:blipFill>
            <a:blip r:embed="rId4" cstate="print"/>
            <a:srcRect t="8510" b="6383"/>
            <a:stretch>
              <a:fillRect/>
            </a:stretch>
          </p:blipFill>
          <p:spPr bwMode="auto">
            <a:xfrm>
              <a:off x="3364038" y="5118887"/>
              <a:ext cx="813371" cy="933810"/>
            </a:xfrm>
            <a:prstGeom prst="rect">
              <a:avLst/>
            </a:prstGeom>
            <a:noFill/>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219200"/>
          </a:xfrm>
        </p:spPr>
        <p:txBody>
          <a:bodyPr>
            <a:noAutofit/>
          </a:bodyPr>
          <a:lstStyle/>
          <a:p>
            <a:r>
              <a:rPr lang="en-US" sz="3600" b="1" dirty="0">
                <a:solidFill>
                  <a:schemeClr val="bg2">
                    <a:lumMod val="25000"/>
                  </a:schemeClr>
                </a:solidFill>
                <a:ea typeface="ＭＳ Ｐゴシック" pitchFamily="34" charset="-128"/>
              </a:rPr>
              <a:t>Samples of Teacher Behavior for Developing </a:t>
            </a:r>
            <a:r>
              <a:rPr lang="en-US" sz="3600" b="1" u="sng" dirty="0">
                <a:solidFill>
                  <a:schemeClr val="bg2">
                    <a:lumMod val="25000"/>
                  </a:schemeClr>
                </a:solidFill>
                <a:ea typeface="ＭＳ Ｐゴシック" pitchFamily="34" charset="-128"/>
              </a:rPr>
              <a:t>Content Knowledge </a:t>
            </a:r>
            <a:r>
              <a:rPr lang="en-US" sz="3600" b="1" dirty="0">
                <a:solidFill>
                  <a:schemeClr val="bg2">
                    <a:lumMod val="25000"/>
                  </a:schemeClr>
                </a:solidFill>
                <a:ea typeface="ＭＳ Ｐゴシック" pitchFamily="34" charset="-128"/>
              </a:rPr>
              <a:t>and </a:t>
            </a:r>
            <a:r>
              <a:rPr lang="en-US" sz="3600" b="1" u="sng" dirty="0">
                <a:solidFill>
                  <a:schemeClr val="bg2">
                    <a:lumMod val="25000"/>
                  </a:schemeClr>
                </a:solidFill>
                <a:ea typeface="ＭＳ Ｐゴシック" pitchFamily="34" charset="-128"/>
              </a:rPr>
              <a:t>Language</a:t>
            </a:r>
            <a:endParaRPr lang="en-US" sz="3600" u="sng" dirty="0">
              <a:solidFill>
                <a:schemeClr val="bg2">
                  <a:lumMod val="25000"/>
                </a:schemeClr>
              </a:solidFill>
            </a:endParaRPr>
          </a:p>
        </p:txBody>
      </p:sp>
      <p:sp>
        <p:nvSpPr>
          <p:cNvPr id="5" name="Content Placeholder 4"/>
          <p:cNvSpPr>
            <a:spLocks noGrp="1"/>
          </p:cNvSpPr>
          <p:nvPr>
            <p:ph sz="quarter" idx="1"/>
          </p:nvPr>
        </p:nvSpPr>
        <p:spPr>
          <a:xfrm>
            <a:off x="457200" y="1600200"/>
            <a:ext cx="4343400" cy="4495800"/>
          </a:xfrm>
        </p:spPr>
        <p:txBody>
          <a:bodyPr/>
          <a:lstStyle/>
          <a:p>
            <a:pPr algn="ctr">
              <a:lnSpc>
                <a:spcPct val="80000"/>
              </a:lnSpc>
              <a:buNone/>
            </a:pPr>
            <a:r>
              <a:rPr lang="en-US" sz="3200" b="1" u="sng" dirty="0">
                <a:ea typeface="ＭＳ Ｐゴシック" pitchFamily="34" charset="-128"/>
              </a:rPr>
              <a:t>Content</a:t>
            </a:r>
          </a:p>
          <a:p>
            <a:pPr>
              <a:lnSpc>
                <a:spcPct val="80000"/>
              </a:lnSpc>
              <a:buClr>
                <a:schemeClr val="accent2">
                  <a:lumMod val="75000"/>
                </a:schemeClr>
              </a:buClr>
            </a:pPr>
            <a:r>
              <a:rPr lang="en-US" sz="2800" dirty="0">
                <a:ea typeface="ＭＳ Ｐゴシック" pitchFamily="34" charset="-128"/>
              </a:rPr>
              <a:t>Hands-on activities (labs)</a:t>
            </a:r>
          </a:p>
          <a:p>
            <a:pPr>
              <a:lnSpc>
                <a:spcPct val="80000"/>
              </a:lnSpc>
              <a:buClr>
                <a:schemeClr val="accent2">
                  <a:lumMod val="75000"/>
                </a:schemeClr>
              </a:buClr>
            </a:pPr>
            <a:r>
              <a:rPr lang="en-US" sz="2800" dirty="0">
                <a:ea typeface="ＭＳ Ｐゴシック" pitchFamily="34" charset="-128"/>
              </a:rPr>
              <a:t>Graphic organizers</a:t>
            </a:r>
          </a:p>
          <a:p>
            <a:pPr>
              <a:lnSpc>
                <a:spcPct val="80000"/>
              </a:lnSpc>
              <a:buClr>
                <a:schemeClr val="accent2">
                  <a:lumMod val="75000"/>
                </a:schemeClr>
              </a:buClr>
            </a:pPr>
            <a:r>
              <a:rPr lang="en-US" sz="2800" dirty="0">
                <a:ea typeface="ＭＳ Ｐゴシック" pitchFamily="34" charset="-128"/>
              </a:rPr>
              <a:t>Learning logs</a:t>
            </a:r>
          </a:p>
          <a:p>
            <a:pPr>
              <a:lnSpc>
                <a:spcPct val="80000"/>
              </a:lnSpc>
              <a:buClr>
                <a:schemeClr val="accent2">
                  <a:lumMod val="75000"/>
                </a:schemeClr>
              </a:buClr>
            </a:pPr>
            <a:r>
              <a:rPr lang="en-US" sz="2800" dirty="0">
                <a:ea typeface="ＭＳ Ｐゴシック" pitchFamily="34" charset="-128"/>
              </a:rPr>
              <a:t>Realia/Models</a:t>
            </a:r>
          </a:p>
          <a:p>
            <a:pPr>
              <a:lnSpc>
                <a:spcPct val="80000"/>
              </a:lnSpc>
              <a:buClr>
                <a:schemeClr val="accent2">
                  <a:lumMod val="75000"/>
                </a:schemeClr>
              </a:buClr>
            </a:pPr>
            <a:r>
              <a:rPr lang="en-US" sz="2800" dirty="0">
                <a:solidFill>
                  <a:srgbClr val="000000"/>
                </a:solidFill>
                <a:ea typeface="ＭＳ Ｐゴシック" pitchFamily="34" charset="-128"/>
              </a:rPr>
              <a:t>Multimedia presentations </a:t>
            </a:r>
          </a:p>
          <a:p>
            <a:pPr>
              <a:lnSpc>
                <a:spcPct val="80000"/>
              </a:lnSpc>
              <a:buClr>
                <a:schemeClr val="accent2">
                  <a:lumMod val="75000"/>
                </a:schemeClr>
              </a:buClr>
            </a:pPr>
            <a:r>
              <a:rPr lang="en-US" sz="2800" dirty="0">
                <a:ea typeface="ＭＳ Ｐゴシック" pitchFamily="34" charset="-128"/>
              </a:rPr>
              <a:t>Providing native language resources and peer support</a:t>
            </a:r>
          </a:p>
          <a:p>
            <a:pPr>
              <a:lnSpc>
                <a:spcPct val="80000"/>
              </a:lnSpc>
              <a:buClr>
                <a:schemeClr val="accent2">
                  <a:lumMod val="75000"/>
                </a:schemeClr>
              </a:buClr>
            </a:pPr>
            <a:r>
              <a:rPr lang="en-US" sz="2800" dirty="0">
                <a:ea typeface="ＭＳ Ｐゴシック" pitchFamily="34" charset="-128"/>
              </a:rPr>
              <a:t>Adapted texts</a:t>
            </a:r>
            <a:endParaRPr lang="en-US" sz="2800" dirty="0"/>
          </a:p>
        </p:txBody>
      </p:sp>
      <p:sp>
        <p:nvSpPr>
          <p:cNvPr id="6" name="Content Placeholder 5"/>
          <p:cNvSpPr>
            <a:spLocks noGrp="1"/>
          </p:cNvSpPr>
          <p:nvPr>
            <p:ph sz="quarter" idx="2"/>
          </p:nvPr>
        </p:nvSpPr>
        <p:spPr>
          <a:xfrm>
            <a:off x="4844900" y="1600200"/>
            <a:ext cx="3994299" cy="4572000"/>
          </a:xfrm>
        </p:spPr>
        <p:txBody>
          <a:bodyPr/>
          <a:lstStyle/>
          <a:p>
            <a:pPr algn="ctr">
              <a:buNone/>
            </a:pPr>
            <a:r>
              <a:rPr lang="en-US" sz="2800" b="1" u="sng" dirty="0">
                <a:ea typeface="ＭＳ Ｐゴシック" pitchFamily="34" charset="-128"/>
              </a:rPr>
              <a:t>Language</a:t>
            </a:r>
          </a:p>
          <a:p>
            <a:pPr>
              <a:buClr>
                <a:schemeClr val="accent2">
                  <a:lumMod val="75000"/>
                </a:schemeClr>
              </a:buClr>
            </a:pPr>
            <a:r>
              <a:rPr lang="en-US" sz="2800" dirty="0">
                <a:ea typeface="ＭＳ Ｐゴシック" pitchFamily="34" charset="-128"/>
              </a:rPr>
              <a:t>Sentence starters</a:t>
            </a:r>
          </a:p>
          <a:p>
            <a:pPr>
              <a:buClr>
                <a:schemeClr val="accent2">
                  <a:lumMod val="75000"/>
                </a:schemeClr>
              </a:buClr>
            </a:pPr>
            <a:r>
              <a:rPr lang="en-US" sz="2800" dirty="0">
                <a:ea typeface="ＭＳ Ｐゴシック" pitchFamily="34" charset="-128"/>
              </a:rPr>
              <a:t>Structured academic dialogues</a:t>
            </a:r>
          </a:p>
          <a:p>
            <a:pPr>
              <a:buClr>
                <a:schemeClr val="accent2">
                  <a:lumMod val="75000"/>
                </a:schemeClr>
              </a:buClr>
            </a:pPr>
            <a:r>
              <a:rPr lang="en-US" sz="2800" dirty="0">
                <a:ea typeface="ＭＳ Ｐゴシック" pitchFamily="34" charset="-128"/>
              </a:rPr>
              <a:t>Modeling the use of academic language  </a:t>
            </a:r>
          </a:p>
          <a:p>
            <a:pPr>
              <a:buClr>
                <a:schemeClr val="accent2">
                  <a:lumMod val="75000"/>
                </a:schemeClr>
              </a:buClr>
            </a:pPr>
            <a:r>
              <a:rPr lang="en-US" sz="2800" dirty="0">
                <a:ea typeface="ＭＳ Ｐゴシック" pitchFamily="34" charset="-128"/>
              </a:rPr>
              <a:t>Writing/talking in complete sentences</a:t>
            </a:r>
          </a:p>
          <a:p>
            <a:endParaRPr lang="en-US" dirty="0"/>
          </a:p>
        </p:txBody>
      </p:sp>
      <p:sp>
        <p:nvSpPr>
          <p:cNvPr id="3" name="Footer Placeholder 2"/>
          <p:cNvSpPr>
            <a:spLocks noGrp="1"/>
          </p:cNvSpPr>
          <p:nvPr>
            <p:ph type="ftr" sz="quarter" idx="17"/>
          </p:nvPr>
        </p:nvSpPr>
        <p:spPr>
          <a:xfrm>
            <a:off x="2514600" y="6476806"/>
            <a:ext cx="6400800" cy="304994"/>
          </a:xfrm>
        </p:spPr>
        <p:txBody>
          <a:bodyPr/>
          <a:lstStyle/>
          <a:p>
            <a:r>
              <a:rPr lang="en-US" dirty="0"/>
              <a:t>Source: ELPS Linguistic Instructional Alignment Guide, Texas Education Agency</a:t>
            </a:r>
          </a:p>
        </p:txBody>
      </p:sp>
      <p:sp>
        <p:nvSpPr>
          <p:cNvPr id="7" name="Rounded Rectangle 6"/>
          <p:cNvSpPr/>
          <p:nvPr/>
        </p:nvSpPr>
        <p:spPr>
          <a:xfrm>
            <a:off x="3657600" y="5638800"/>
            <a:ext cx="4953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ELPS Resource Supplement. Teacher Behaviors p.27, 31, 35, 39, 43, 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55372" t="23077" r="9090" b="14286"/>
          <a:stretch>
            <a:fillRect/>
          </a:stretch>
        </p:blipFill>
        <p:spPr bwMode="auto">
          <a:xfrm>
            <a:off x="5410200" y="1828800"/>
            <a:ext cx="3138999" cy="4273630"/>
          </a:xfrm>
          <a:prstGeom prst="rect">
            <a:avLst/>
          </a:prstGeom>
          <a:noFill/>
          <a:ln w="28575">
            <a:solidFill>
              <a:schemeClr val="tx1"/>
            </a:solidFill>
            <a:miter lim="800000"/>
            <a:headEnd/>
            <a:tailEnd/>
          </a:ln>
        </p:spPr>
      </p:pic>
      <p:sp>
        <p:nvSpPr>
          <p:cNvPr id="2" name="Title 1"/>
          <p:cNvSpPr>
            <a:spLocks noGrp="1"/>
          </p:cNvSpPr>
          <p:nvPr>
            <p:ph type="title"/>
          </p:nvPr>
        </p:nvSpPr>
        <p:spPr/>
        <p:txBody>
          <a:bodyPr>
            <a:normAutofit/>
          </a:bodyPr>
          <a:lstStyle/>
          <a:p>
            <a:r>
              <a:rPr lang="en-US" sz="4000" b="1" dirty="0"/>
              <a:t>Performance-Based Activities</a:t>
            </a:r>
          </a:p>
        </p:txBody>
      </p:sp>
      <p:sp>
        <p:nvSpPr>
          <p:cNvPr id="3" name="Footer Placeholder 2"/>
          <p:cNvSpPr>
            <a:spLocks noGrp="1"/>
          </p:cNvSpPr>
          <p:nvPr>
            <p:ph type="ftr" sz="quarter" idx="11"/>
          </p:nvPr>
        </p:nvSpPr>
        <p:spPr>
          <a:xfrm>
            <a:off x="2667000" y="6476806"/>
            <a:ext cx="6248400" cy="304994"/>
          </a:xfrm>
        </p:spPr>
        <p:txBody>
          <a:bodyPr/>
          <a:lstStyle/>
          <a:p>
            <a:r>
              <a:rPr lang="en-US" dirty="0"/>
              <a:t>Source: ELPS Linguistic Instructional Alignment Guide, Texas Education Agency</a:t>
            </a:r>
          </a:p>
        </p:txBody>
      </p:sp>
      <p:sp>
        <p:nvSpPr>
          <p:cNvPr id="5" name="Pentagon 4"/>
          <p:cNvSpPr/>
          <p:nvPr/>
        </p:nvSpPr>
        <p:spPr>
          <a:xfrm>
            <a:off x="609600" y="2133600"/>
            <a:ext cx="4953000" cy="3505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These activities </a:t>
            </a:r>
          </a:p>
          <a:p>
            <a:r>
              <a:rPr lang="en-US" sz="2800" b="1" dirty="0">
                <a:solidFill>
                  <a:schemeClr val="tx1"/>
                </a:solidFill>
              </a:rPr>
              <a:t>are recommended for teachers to implement in their instruction as ways to gather information on student progress.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Engaging Performance-Based Activities that Promote Language Development </a:t>
            </a:r>
          </a:p>
        </p:txBody>
      </p:sp>
      <p:sp>
        <p:nvSpPr>
          <p:cNvPr id="3" name="Footer Placeholder 2"/>
          <p:cNvSpPr>
            <a:spLocks noGrp="1"/>
          </p:cNvSpPr>
          <p:nvPr>
            <p:ph type="ftr" sz="quarter" idx="11"/>
          </p:nvPr>
        </p:nvSpPr>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76200" y="1600200"/>
            <a:ext cx="8991600" cy="4876800"/>
          </a:xfrm>
        </p:spPr>
        <p:txBody>
          <a:bodyPr>
            <a:normAutofit fontScale="77500" lnSpcReduction="20000"/>
          </a:bodyPr>
          <a:lstStyle/>
          <a:p>
            <a:r>
              <a:rPr lang="en-US" sz="3600" b="1" dirty="0"/>
              <a:t>Science: </a:t>
            </a:r>
            <a:r>
              <a:rPr lang="en-US" sz="3600" dirty="0"/>
              <a:t>Putting the Pieces Together-Connection Card Sort</a:t>
            </a:r>
          </a:p>
          <a:p>
            <a:pPr lvl="1"/>
            <a:r>
              <a:rPr lang="en-US" sz="3100" dirty="0"/>
              <a:t>Kinder-Needs of Organisms</a:t>
            </a:r>
          </a:p>
          <a:p>
            <a:pPr lvl="1"/>
            <a:r>
              <a:rPr lang="en-US" sz="3100" dirty="0"/>
              <a:t>5</a:t>
            </a:r>
            <a:r>
              <a:rPr lang="en-US" sz="3100" baseline="30000" dirty="0"/>
              <a:t>th</a:t>
            </a:r>
            <a:r>
              <a:rPr lang="en-US" sz="3100" dirty="0"/>
              <a:t> grade-Phase Changes</a:t>
            </a:r>
          </a:p>
          <a:p>
            <a:pPr lvl="1"/>
            <a:endParaRPr lang="en-US" sz="1300" dirty="0"/>
          </a:p>
          <a:p>
            <a:r>
              <a:rPr lang="en-US" sz="3600" b="1" dirty="0"/>
              <a:t>Math: </a:t>
            </a:r>
            <a:r>
              <a:rPr lang="en-US" sz="3600" dirty="0"/>
              <a:t>Comparing Whole Numbers In A Conga Line</a:t>
            </a:r>
            <a:endParaRPr lang="en-US" sz="3600" b="1" dirty="0"/>
          </a:p>
          <a:p>
            <a:pPr marL="319088" lvl="1" indent="23813">
              <a:spcBef>
                <a:spcPts val="700"/>
              </a:spcBef>
              <a:buClr>
                <a:schemeClr val="accent1">
                  <a:lumMod val="75000"/>
                </a:schemeClr>
              </a:buClr>
              <a:buSzPct val="60000"/>
              <a:buFont typeface="Wingdings"/>
              <a:buChar char=""/>
            </a:pPr>
            <a:r>
              <a:rPr lang="en-US" sz="3100" b="1" dirty="0"/>
              <a:t> </a:t>
            </a:r>
            <a:r>
              <a:rPr lang="en-US" sz="3100" dirty="0"/>
              <a:t>1</a:t>
            </a:r>
            <a:r>
              <a:rPr lang="en-US" sz="3100" b="1" dirty="0"/>
              <a:t>-</a:t>
            </a:r>
            <a:r>
              <a:rPr lang="en-US" sz="3100" dirty="0"/>
              <a:t>5</a:t>
            </a:r>
            <a:r>
              <a:rPr lang="en-US" sz="3100" baseline="30000" dirty="0"/>
              <a:t>th</a:t>
            </a:r>
            <a:r>
              <a:rPr lang="en-US" sz="3100" dirty="0"/>
              <a:t> grade-Whole Numbers and Place Value</a:t>
            </a:r>
          </a:p>
          <a:p>
            <a:pPr>
              <a:buNone/>
            </a:pPr>
            <a:endParaRPr lang="en-US" sz="1300" dirty="0"/>
          </a:p>
          <a:p>
            <a:r>
              <a:rPr lang="en-US" sz="3600" b="1" dirty="0"/>
              <a:t>Language Arts</a:t>
            </a:r>
            <a:r>
              <a:rPr lang="en-US" sz="3600" dirty="0"/>
              <a:t>: Sequencing</a:t>
            </a:r>
          </a:p>
          <a:p>
            <a:pPr lvl="1"/>
            <a:r>
              <a:rPr lang="en-US" sz="3100" dirty="0"/>
              <a:t>3</a:t>
            </a:r>
            <a:r>
              <a:rPr lang="en-US" sz="3100" baseline="30000" dirty="0"/>
              <a:t>rd</a:t>
            </a:r>
            <a:r>
              <a:rPr lang="en-US" sz="3100" dirty="0"/>
              <a:t> grade-Sequencing Words</a:t>
            </a:r>
          </a:p>
          <a:p>
            <a:pPr lvl="1"/>
            <a:r>
              <a:rPr lang="en-US" sz="3100" dirty="0"/>
              <a:t>7</a:t>
            </a:r>
            <a:r>
              <a:rPr lang="en-US" sz="3100" baseline="30000" dirty="0"/>
              <a:t>th</a:t>
            </a:r>
            <a:r>
              <a:rPr lang="en-US" sz="3100" dirty="0"/>
              <a:t> grade-Point of View</a:t>
            </a:r>
          </a:p>
          <a:p>
            <a:pPr lvl="1">
              <a:buNone/>
            </a:pPr>
            <a:endParaRPr lang="en-US" sz="1200" dirty="0"/>
          </a:p>
          <a:p>
            <a:r>
              <a:rPr lang="en-US" sz="3600" b="1" dirty="0"/>
              <a:t>Social Studies: </a:t>
            </a:r>
            <a:r>
              <a:rPr lang="en-US" sz="3600" dirty="0"/>
              <a:t>T-Chart, Pair, Defend</a:t>
            </a:r>
          </a:p>
          <a:p>
            <a:pPr lvl="1"/>
            <a:r>
              <a:rPr lang="en-US" sz="3100" dirty="0"/>
              <a:t>4</a:t>
            </a:r>
            <a:r>
              <a:rPr lang="en-US" sz="3100" baseline="30000" dirty="0"/>
              <a:t>th</a:t>
            </a:r>
            <a:r>
              <a:rPr lang="en-US" sz="3100" dirty="0"/>
              <a:t> grade-Spanish Missions</a:t>
            </a:r>
          </a:p>
          <a:p>
            <a:endParaRPr lang="en-US" dirty="0"/>
          </a:p>
          <a:p>
            <a:endParaRPr lang="en-US" dirty="0"/>
          </a:p>
        </p:txBody>
      </p:sp>
      <p:pic>
        <p:nvPicPr>
          <p:cNvPr id="1029" name="Picture 5" descr="C:\Users\proerig\AppData\Local\Microsoft\Windows\Temporary Internet Files\Content.IE5\QFLMO4BR\MP900442220[1].jpg"/>
          <p:cNvPicPr>
            <a:picLocks noChangeAspect="1" noChangeArrowheads="1"/>
          </p:cNvPicPr>
          <p:nvPr/>
        </p:nvPicPr>
        <p:blipFill>
          <a:blip r:embed="rId3" cstate="print"/>
          <a:srcRect l="37777" b="4444"/>
          <a:stretch>
            <a:fillRect/>
          </a:stretch>
        </p:blipFill>
        <p:spPr bwMode="auto">
          <a:xfrm>
            <a:off x="6934200" y="4953000"/>
            <a:ext cx="1341474" cy="1373414"/>
          </a:xfrm>
          <a:prstGeom prst="rect">
            <a:avLst/>
          </a:prstGeom>
          <a:noFill/>
          <a:ln>
            <a:solidFill>
              <a:schemeClr val="tx1"/>
            </a:solidFill>
          </a:ln>
        </p:spPr>
      </p:pic>
      <p:pic>
        <p:nvPicPr>
          <p:cNvPr id="1030" name="Picture 6" descr="C:\Users\proerig\AppData\Local\Microsoft\Windows\Temporary Internet Files\Content.IE5\38D8CSUQ\MP900431163[1].jpg"/>
          <p:cNvPicPr>
            <a:picLocks noChangeAspect="1" noChangeArrowheads="1"/>
          </p:cNvPicPr>
          <p:nvPr/>
        </p:nvPicPr>
        <p:blipFill>
          <a:blip r:embed="rId4" cstate="print"/>
          <a:srcRect r="4762"/>
          <a:stretch>
            <a:fillRect/>
          </a:stretch>
        </p:blipFill>
        <p:spPr bwMode="auto">
          <a:xfrm>
            <a:off x="6705600" y="3581400"/>
            <a:ext cx="1752600" cy="1226340"/>
          </a:xfrm>
          <a:prstGeom prst="rect">
            <a:avLst/>
          </a:prstGeom>
          <a:noFill/>
          <a:ln>
            <a:solidFill>
              <a:schemeClr val="tx1"/>
            </a:solid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990600"/>
          </a:xfrm>
        </p:spPr>
        <p:txBody>
          <a:bodyPr>
            <a:noAutofit/>
          </a:bodyPr>
          <a:lstStyle/>
          <a:p>
            <a:r>
              <a:rPr lang="en-US" sz="4000" b="1" dirty="0"/>
              <a:t>Addressing the Needs of Beginning and Intermediate Students</a:t>
            </a:r>
          </a:p>
        </p:txBody>
      </p:sp>
      <p:sp>
        <p:nvSpPr>
          <p:cNvPr id="3" name="Footer Placeholder 2"/>
          <p:cNvSpPr>
            <a:spLocks noGrp="1"/>
          </p:cNvSpPr>
          <p:nvPr>
            <p:ph type="ftr" sz="quarter" idx="11"/>
          </p:nvPr>
        </p:nvSpPr>
        <p:spPr/>
        <p:txBody>
          <a:bodyPr/>
          <a:lstStyle/>
          <a:p>
            <a:r>
              <a:rPr lang="en-US"/>
              <a:t>Source: ELPS Linguistic Instructional Alignment Guide, Texas Education Agency</a:t>
            </a:r>
            <a:endParaRPr lang="en-US" dirty="0"/>
          </a:p>
        </p:txBody>
      </p:sp>
      <p:sp>
        <p:nvSpPr>
          <p:cNvPr id="4" name="Content Placeholder 3"/>
          <p:cNvSpPr>
            <a:spLocks noGrp="1"/>
          </p:cNvSpPr>
          <p:nvPr>
            <p:ph sz="quarter" idx="1"/>
          </p:nvPr>
        </p:nvSpPr>
        <p:spPr>
          <a:xfrm>
            <a:off x="228600" y="1752600"/>
            <a:ext cx="8537448" cy="4495800"/>
          </a:xfrm>
        </p:spPr>
        <p:txBody>
          <a:bodyPr/>
          <a:lstStyle/>
          <a:p>
            <a:pPr>
              <a:buFont typeface="Wingdings" pitchFamily="2" charset="2"/>
              <a:buChar char="q"/>
            </a:pPr>
            <a:r>
              <a:rPr lang="en-US" sz="2800" b="1" dirty="0"/>
              <a:t>How do I know ensure that I am addressing the beginning and intermediate students in my lessons?</a:t>
            </a:r>
          </a:p>
          <a:p>
            <a:pPr>
              <a:buNone/>
            </a:pPr>
            <a:endParaRPr lang="en-US" sz="2800" dirty="0"/>
          </a:p>
          <a:p>
            <a:pPr>
              <a:buNone/>
            </a:pPr>
            <a:r>
              <a:rPr lang="en-US" b="1" dirty="0"/>
              <a:t>Linguistic accommodations for all lessons:</a:t>
            </a:r>
          </a:p>
          <a:p>
            <a:pPr>
              <a:buFont typeface="Wingdings" pitchFamily="2" charset="2"/>
              <a:buChar char="q"/>
            </a:pPr>
            <a:r>
              <a:rPr lang="en-US" dirty="0"/>
              <a:t>Go to p.27 of ELPS Resource Supplement to ensure that </a:t>
            </a:r>
            <a:r>
              <a:rPr lang="en-US" b="1" dirty="0"/>
              <a:t>teacher behaviors </a:t>
            </a:r>
            <a:r>
              <a:rPr lang="en-US" dirty="0"/>
              <a:t>for beginner and intermediate students are implemented within the processes of any lesson.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19200"/>
          </a:xfrm>
        </p:spPr>
        <p:txBody>
          <a:bodyPr>
            <a:noAutofit/>
          </a:bodyPr>
          <a:lstStyle/>
          <a:p>
            <a:r>
              <a:rPr lang="en-US" sz="3600" b="1" dirty="0"/>
              <a:t>Performance Base Lessons with Linguistic Accommodations for Beginner &amp; Intermediate</a:t>
            </a:r>
          </a:p>
        </p:txBody>
      </p:sp>
      <p:sp>
        <p:nvSpPr>
          <p:cNvPr id="3" name="Footer Placeholder 2"/>
          <p:cNvSpPr>
            <a:spLocks noGrp="1"/>
          </p:cNvSpPr>
          <p:nvPr>
            <p:ph type="ftr" sz="quarter" idx="11"/>
          </p:nvPr>
        </p:nvSpPr>
        <p:spPr/>
        <p:txBody>
          <a:bodyPr/>
          <a:lstStyle/>
          <a:p>
            <a:r>
              <a:rPr lang="en-US"/>
              <a:t>Source: ELPS Linguistic Instructional Alignment Guide, Texas Education Agency</a:t>
            </a:r>
            <a:endParaRPr lang="en-US" dirty="0"/>
          </a:p>
        </p:txBody>
      </p:sp>
      <p:sp>
        <p:nvSpPr>
          <p:cNvPr id="4" name="Content Placeholder 3"/>
          <p:cNvSpPr>
            <a:spLocks noGrp="1"/>
          </p:cNvSpPr>
          <p:nvPr>
            <p:ph sz="quarter" idx="1"/>
          </p:nvPr>
        </p:nvSpPr>
        <p:spPr>
          <a:xfrm>
            <a:off x="457200" y="1752600"/>
            <a:ext cx="8308848" cy="4648200"/>
          </a:xfrm>
        </p:spPr>
        <p:txBody>
          <a:bodyPr>
            <a:noAutofit/>
          </a:bodyPr>
          <a:lstStyle/>
          <a:p>
            <a:r>
              <a:rPr lang="en-US" sz="2800" dirty="0"/>
              <a:t>Work with a partner</a:t>
            </a:r>
          </a:p>
          <a:p>
            <a:r>
              <a:rPr lang="en-US" sz="2800" dirty="0"/>
              <a:t>At your table there are sets of lessons for each content area. Pick a lesson to work with it.</a:t>
            </a:r>
          </a:p>
          <a:p>
            <a:r>
              <a:rPr lang="en-US" sz="2800" dirty="0"/>
              <a:t>Look at the lesson’s processes (how).</a:t>
            </a:r>
          </a:p>
          <a:p>
            <a:r>
              <a:rPr lang="en-US" sz="2800" dirty="0"/>
              <a:t>Use p. 27, 31, 35, 39, 43, 47 of the ELPS Resource Supplement on teacher behaviors for beginner and intermediate students </a:t>
            </a:r>
          </a:p>
          <a:p>
            <a:r>
              <a:rPr lang="en-US" sz="2800" dirty="0"/>
              <a:t>Identify where you can place 2 of teacher behaviors from each domain into the processes of your selected lesson. Where would the behaviors go?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Share Out</a:t>
            </a:r>
          </a:p>
        </p:txBody>
      </p:sp>
      <p:sp>
        <p:nvSpPr>
          <p:cNvPr id="3" name="Footer Placeholder 2"/>
          <p:cNvSpPr>
            <a:spLocks noGrp="1"/>
          </p:cNvSpPr>
          <p:nvPr>
            <p:ph type="ftr" sz="quarter" idx="11"/>
          </p:nvPr>
        </p:nvSpPr>
        <p:spPr/>
        <p:txBody>
          <a:bodyPr/>
          <a:lstStyle/>
          <a:p>
            <a:r>
              <a:rPr lang="en-US"/>
              <a:t>Source: ELPS Linguistic Instructional Alignment Guide, Texas Education Agency</a:t>
            </a:r>
            <a:endParaRPr lang="en-US" dirty="0"/>
          </a:p>
        </p:txBody>
      </p:sp>
      <p:sp>
        <p:nvSpPr>
          <p:cNvPr id="4" name="Content Placeholder 3"/>
          <p:cNvSpPr>
            <a:spLocks noGrp="1"/>
          </p:cNvSpPr>
          <p:nvPr>
            <p:ph sz="quarter" idx="1"/>
          </p:nvPr>
        </p:nvSpPr>
        <p:spPr/>
        <p:txBody>
          <a:bodyPr/>
          <a:lstStyle/>
          <a:p>
            <a:r>
              <a:rPr lang="en-US" dirty="0"/>
              <a:t>How does this lesson contribute to language development? </a:t>
            </a:r>
          </a:p>
        </p:txBody>
      </p:sp>
      <p:pic>
        <p:nvPicPr>
          <p:cNvPr id="1028" name="Picture 4" descr="C:\Users\proerig\AppData\Local\Microsoft\Windows\Temporary Internet Files\Content.IE5\QFLMO4BR\MP900382687[1].jpg"/>
          <p:cNvPicPr>
            <a:picLocks noChangeAspect="1" noChangeArrowheads="1"/>
          </p:cNvPicPr>
          <p:nvPr/>
        </p:nvPicPr>
        <p:blipFill>
          <a:blip r:embed="rId3" cstate="print"/>
          <a:srcRect/>
          <a:stretch>
            <a:fillRect/>
          </a:stretch>
        </p:blipFill>
        <p:spPr bwMode="auto">
          <a:xfrm>
            <a:off x="2407920" y="2884714"/>
            <a:ext cx="4602480" cy="3287486"/>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Suggested Performance-Based </a:t>
            </a:r>
            <a:r>
              <a:rPr lang="en-US" b="1" i="1" dirty="0">
                <a:solidFill>
                  <a:srgbClr val="C00000"/>
                </a:solidFill>
              </a:rPr>
              <a:t>Listening/Speaking</a:t>
            </a:r>
            <a:r>
              <a:rPr lang="en-US" b="1" dirty="0"/>
              <a:t> Activities</a:t>
            </a:r>
          </a:p>
        </p:txBody>
      </p:sp>
      <p:sp>
        <p:nvSpPr>
          <p:cNvPr id="3" name="Footer Placeholder 2"/>
          <p:cNvSpPr>
            <a:spLocks noGrp="1"/>
          </p:cNvSpPr>
          <p:nvPr>
            <p:ph type="ftr" sz="quarter" idx="11"/>
          </p:nvPr>
        </p:nvSpPr>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304800" y="1371600"/>
            <a:ext cx="8458200" cy="5257800"/>
          </a:xfrm>
        </p:spPr>
        <p:txBody>
          <a:bodyPr>
            <a:normAutofit lnSpcReduction="10000"/>
          </a:bodyPr>
          <a:lstStyle/>
          <a:p>
            <a:pPr>
              <a:buNone/>
            </a:pPr>
            <a:endParaRPr lang="en-US" sz="1000" dirty="0"/>
          </a:p>
          <a:p>
            <a:r>
              <a:rPr lang="en-US" sz="2800" b="1" dirty="0"/>
              <a:t>Framed Oral Recap - </a:t>
            </a:r>
            <a:r>
              <a:rPr lang="en-US" sz="2800" dirty="0"/>
              <a:t>use sentence stems to discuss what was learned: </a:t>
            </a:r>
          </a:p>
          <a:p>
            <a:pPr>
              <a:buNone/>
            </a:pPr>
            <a:r>
              <a:rPr lang="en-US" sz="2800" dirty="0"/>
              <a:t>	“Today I realized…,” </a:t>
            </a:r>
          </a:p>
          <a:p>
            <a:pPr>
              <a:buNone/>
            </a:pPr>
            <a:r>
              <a:rPr lang="en-US" sz="2800" dirty="0"/>
              <a:t>	“Now I know…,” or </a:t>
            </a:r>
          </a:p>
          <a:p>
            <a:pPr>
              <a:buNone/>
            </a:pPr>
            <a:r>
              <a:rPr lang="en-US" sz="2800" dirty="0"/>
              <a:t>	“The most important thing I learned was…”</a:t>
            </a:r>
          </a:p>
          <a:p>
            <a:pPr>
              <a:buNone/>
            </a:pPr>
            <a:endParaRPr lang="en-US" sz="1100" dirty="0"/>
          </a:p>
          <a:p>
            <a:r>
              <a:rPr lang="en-US" sz="2800" b="1" dirty="0"/>
              <a:t>W.I.T. Questioning - </a:t>
            </a:r>
            <a:r>
              <a:rPr lang="en-US" sz="2800" dirty="0"/>
              <a:t>promote elaboration in discussion, students use 3 stems (</a:t>
            </a:r>
            <a:r>
              <a:rPr lang="en-US" sz="2800" dirty="0" err="1"/>
              <a:t>Seidlitz</a:t>
            </a:r>
            <a:r>
              <a:rPr lang="en-US" sz="2800" dirty="0"/>
              <a:t> &amp; Perryman, 2008):</a:t>
            </a:r>
          </a:p>
          <a:p>
            <a:pPr lvl="1">
              <a:buNone/>
            </a:pPr>
            <a:r>
              <a:rPr lang="en-US" sz="2800" dirty="0"/>
              <a:t>“What do you think…?”</a:t>
            </a:r>
          </a:p>
          <a:p>
            <a:pPr lvl="1">
              <a:buNone/>
            </a:pPr>
            <a:r>
              <a:rPr lang="en-US" sz="2800" dirty="0"/>
              <a:t>“Is there another…?”</a:t>
            </a:r>
          </a:p>
          <a:p>
            <a:pPr lvl="1">
              <a:buNone/>
            </a:pPr>
            <a:r>
              <a:rPr lang="en-US" sz="2800" dirty="0"/>
              <a:t>“Tell me more about…?”</a:t>
            </a:r>
          </a:p>
        </p:txBody>
      </p:sp>
      <p:pic>
        <p:nvPicPr>
          <p:cNvPr id="4098" name="Picture 2" descr="C:\Users\proerig\AppData\Local\Microsoft\Windows\Temporary Internet Files\Content.IE5\FO35LZQR\MP900448593[1].jpg"/>
          <p:cNvPicPr>
            <a:picLocks noChangeAspect="1" noChangeArrowheads="1"/>
          </p:cNvPicPr>
          <p:nvPr/>
        </p:nvPicPr>
        <p:blipFill>
          <a:blip r:embed="rId3" cstate="print"/>
          <a:srcRect l="7407"/>
          <a:stretch>
            <a:fillRect/>
          </a:stretch>
        </p:blipFill>
        <p:spPr bwMode="auto">
          <a:xfrm>
            <a:off x="6477000" y="5105400"/>
            <a:ext cx="1905000" cy="1371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Autofit/>
          </a:bodyPr>
          <a:lstStyle/>
          <a:p>
            <a:r>
              <a:rPr lang="en-US" sz="4000" b="1" dirty="0">
                <a:solidFill>
                  <a:schemeClr val="bg2">
                    <a:lumMod val="25000"/>
                  </a:schemeClr>
                </a:solidFill>
                <a:ea typeface="ＭＳ Ｐゴシック" pitchFamily="34" charset="-128"/>
              </a:rPr>
              <a:t>Introduction to ELPS Framework and District Responsibilities</a:t>
            </a:r>
            <a:endParaRPr lang="en-US" sz="4000" dirty="0">
              <a:solidFill>
                <a:schemeClr val="bg2">
                  <a:lumMod val="25000"/>
                </a:schemeClr>
              </a:solidFill>
            </a:endParaRPr>
          </a:p>
        </p:txBody>
      </p:sp>
      <p:sp>
        <p:nvSpPr>
          <p:cNvPr id="3" name="Footer Placeholder 2"/>
          <p:cNvSpPr>
            <a:spLocks noGrp="1"/>
          </p:cNvSpPr>
          <p:nvPr>
            <p:ph type="ftr" sz="quarter" idx="11"/>
          </p:nvPr>
        </p:nvSpPr>
        <p:spPr>
          <a:xfrm>
            <a:off x="2819400" y="6172200"/>
            <a:ext cx="6019800" cy="609794"/>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381000" y="1600200"/>
            <a:ext cx="8385048" cy="4495800"/>
          </a:xfrm>
        </p:spPr>
        <p:txBody>
          <a:bodyPr/>
          <a:lstStyle/>
          <a:p>
            <a:pPr>
              <a:lnSpc>
                <a:spcPct val="90000"/>
              </a:lnSpc>
              <a:buClr>
                <a:schemeClr val="accent2">
                  <a:lumMod val="75000"/>
                </a:schemeClr>
              </a:buClr>
            </a:pPr>
            <a:r>
              <a:rPr lang="en-US" sz="2800" dirty="0">
                <a:ea typeface="ＭＳ Ｐゴシック" pitchFamily="34" charset="-128"/>
              </a:rPr>
              <a:t>We will explore the key components of the ELPS for providing K-12 instruction to ELL students.</a:t>
            </a:r>
          </a:p>
          <a:p>
            <a:pPr>
              <a:lnSpc>
                <a:spcPct val="90000"/>
              </a:lnSpc>
              <a:buClr>
                <a:schemeClr val="accent2">
                  <a:lumMod val="75000"/>
                </a:schemeClr>
              </a:buClr>
            </a:pPr>
            <a:endParaRPr lang="en-US" sz="2800" dirty="0">
              <a:ea typeface="ＭＳ Ｐゴシック" pitchFamily="34" charset="-128"/>
            </a:endParaRPr>
          </a:p>
          <a:p>
            <a:pPr>
              <a:lnSpc>
                <a:spcPct val="90000"/>
              </a:lnSpc>
              <a:buClr>
                <a:schemeClr val="accent2">
                  <a:lumMod val="75000"/>
                </a:schemeClr>
              </a:buClr>
            </a:pPr>
            <a:r>
              <a:rPr lang="en-US" sz="2800" dirty="0">
                <a:ea typeface="ＭＳ Ｐゴシック" pitchFamily="34" charset="-128"/>
              </a:rPr>
              <a:t>We will discuss the implementation of the ELPS reflecting on the </a:t>
            </a:r>
            <a:r>
              <a:rPr lang="en-US" sz="2800" b="1" dirty="0">
                <a:ea typeface="ＭＳ Ｐゴシック" pitchFamily="34" charset="-128"/>
              </a:rPr>
              <a:t>responsibilities of </a:t>
            </a:r>
            <a:r>
              <a:rPr lang="en-US" sz="2800" b="1" u="sng" dirty="0">
                <a:ea typeface="ＭＳ Ｐゴシック" pitchFamily="34" charset="-128"/>
              </a:rPr>
              <a:t>ALL</a:t>
            </a:r>
            <a:r>
              <a:rPr lang="en-US" sz="2800" b="1" dirty="0">
                <a:ea typeface="ＭＳ Ｐゴシック" pitchFamily="34" charset="-128"/>
              </a:rPr>
              <a:t> educators </a:t>
            </a:r>
            <a:r>
              <a:rPr lang="en-US" sz="2800" dirty="0">
                <a:ea typeface="ＭＳ Ｐゴシック" pitchFamily="34" charset="-128"/>
              </a:rPr>
              <a:t>to linguistically accommodate instruction.</a:t>
            </a:r>
          </a:p>
          <a:p>
            <a:endParaRPr lang="en-US" dirty="0"/>
          </a:p>
        </p:txBody>
      </p:sp>
      <p:pic>
        <p:nvPicPr>
          <p:cNvPr id="3075" name="Picture 3" descr="C:\Users\proerig\AppData\Local\Microsoft\Windows\Temporary Internet Files\Content.IE5\7EEGRRI0\MP900411828[1].jpg"/>
          <p:cNvPicPr>
            <a:picLocks noChangeAspect="1" noChangeArrowheads="1"/>
          </p:cNvPicPr>
          <p:nvPr/>
        </p:nvPicPr>
        <p:blipFill>
          <a:blip r:embed="rId3" cstate="print"/>
          <a:srcRect/>
          <a:stretch>
            <a:fillRect/>
          </a:stretch>
        </p:blipFill>
        <p:spPr bwMode="auto">
          <a:xfrm>
            <a:off x="3276600" y="4432268"/>
            <a:ext cx="2312640" cy="1968532"/>
          </a:xfrm>
          <a:prstGeom prst="rect">
            <a:avLst/>
          </a:prstGeom>
          <a:noFill/>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Suggested Performance-Based </a:t>
            </a:r>
            <a:r>
              <a:rPr lang="en-US" b="1" i="1" dirty="0">
                <a:solidFill>
                  <a:srgbClr val="C00000"/>
                </a:solidFill>
              </a:rPr>
              <a:t>Reading </a:t>
            </a:r>
            <a:r>
              <a:rPr lang="en-US" b="1" dirty="0"/>
              <a:t>Activities</a:t>
            </a:r>
            <a:endParaRPr lang="en-US" dirty="0"/>
          </a:p>
        </p:txBody>
      </p:sp>
      <p:sp>
        <p:nvSpPr>
          <p:cNvPr id="3" name="Footer Placeholder 2"/>
          <p:cNvSpPr>
            <a:spLocks noGrp="1"/>
          </p:cNvSpPr>
          <p:nvPr>
            <p:ph type="ftr" sz="quarter" idx="11"/>
          </p:nvPr>
        </p:nvSpPr>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228600" y="1600200"/>
            <a:ext cx="8382000" cy="4495800"/>
          </a:xfrm>
        </p:spPr>
        <p:txBody>
          <a:bodyPr>
            <a:normAutofit/>
          </a:bodyPr>
          <a:lstStyle/>
          <a:p>
            <a:r>
              <a:rPr lang="en-US" sz="2800" b="1" dirty="0"/>
              <a:t>Partner Reading- </a:t>
            </a:r>
            <a:r>
              <a:rPr lang="en-US" sz="2800" dirty="0"/>
              <a:t>Partners alternate reading a paragraph . One reads while the other summarizes and/or asks questions.</a:t>
            </a:r>
          </a:p>
          <a:p>
            <a:r>
              <a:rPr lang="en-US" sz="2800" b="1" dirty="0"/>
              <a:t>Scanning-</a:t>
            </a:r>
            <a:r>
              <a:rPr lang="en-US" sz="2800" dirty="0"/>
              <a:t> Student scan through text backwards looking for familiar terms. Teacher gives meaning of the terms as it appears in the context.</a:t>
            </a:r>
          </a:p>
          <a:p>
            <a:r>
              <a:rPr lang="en-US" sz="2800" b="1" dirty="0"/>
              <a:t>Native Language Texts </a:t>
            </a:r>
            <a:r>
              <a:rPr lang="en-US" sz="2800" dirty="0"/>
              <a:t>–Native language translations or summaries, wordlists, glossaries or related literature to support understanding</a:t>
            </a:r>
          </a:p>
        </p:txBody>
      </p:sp>
      <p:pic>
        <p:nvPicPr>
          <p:cNvPr id="3075" name="Picture 3" descr="C:\Users\proerig\AppData\Local\Microsoft\Windows\Temporary Internet Files\Content.IE5\F56JKS01\MP900427785[1].jpg"/>
          <p:cNvPicPr>
            <a:picLocks noChangeAspect="1" noChangeArrowheads="1"/>
          </p:cNvPicPr>
          <p:nvPr/>
        </p:nvPicPr>
        <p:blipFill>
          <a:blip r:embed="rId2" cstate="print"/>
          <a:srcRect l="24556" t="46667" r="11599"/>
          <a:stretch>
            <a:fillRect/>
          </a:stretch>
        </p:blipFill>
        <p:spPr bwMode="auto">
          <a:xfrm>
            <a:off x="7315200" y="5105400"/>
            <a:ext cx="1190625" cy="13716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Suggested Performance-Based </a:t>
            </a:r>
            <a:r>
              <a:rPr lang="en-US" b="1" i="1" dirty="0">
                <a:solidFill>
                  <a:srgbClr val="C00000"/>
                </a:solidFill>
              </a:rPr>
              <a:t>Writing </a:t>
            </a:r>
            <a:r>
              <a:rPr lang="en-US" b="1" dirty="0"/>
              <a:t>Activities</a:t>
            </a:r>
            <a:endParaRPr lang="en-US" dirty="0"/>
          </a:p>
        </p:txBody>
      </p:sp>
      <p:sp>
        <p:nvSpPr>
          <p:cNvPr id="3" name="Footer Placeholder 2"/>
          <p:cNvSpPr>
            <a:spLocks noGrp="1"/>
          </p:cNvSpPr>
          <p:nvPr>
            <p:ph type="ftr" sz="quarter" idx="11"/>
          </p:nvPr>
        </p:nvSpPr>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457200" y="1600200"/>
            <a:ext cx="8458200" cy="4876800"/>
          </a:xfrm>
        </p:spPr>
        <p:txBody>
          <a:bodyPr>
            <a:normAutofit fontScale="92500" lnSpcReduction="20000"/>
          </a:bodyPr>
          <a:lstStyle/>
          <a:p>
            <a:r>
              <a:rPr lang="en-US" b="1" dirty="0"/>
              <a:t>Graphic organizers </a:t>
            </a:r>
            <a:r>
              <a:rPr lang="en-US" dirty="0"/>
              <a:t>– non-linguistic representations to organize information visually helps process and retain information. (</a:t>
            </a:r>
            <a:r>
              <a:rPr lang="en-US" dirty="0" err="1"/>
              <a:t>Marzano</a:t>
            </a:r>
            <a:r>
              <a:rPr lang="en-US" dirty="0"/>
              <a:t>, Pickering,2001)</a:t>
            </a:r>
          </a:p>
          <a:p>
            <a:endParaRPr lang="en-US" sz="1000" dirty="0"/>
          </a:p>
          <a:p>
            <a:r>
              <a:rPr lang="en-US" b="1" dirty="0"/>
              <a:t>Read, Write, Pair, Share </a:t>
            </a:r>
            <a:r>
              <a:rPr lang="en-US" dirty="0"/>
              <a:t>– students read a text, write their thoughts on it using a sentence starter, pair up with another student, share their writing, and comment on one another's writing. (Fisher &amp; Frey)</a:t>
            </a:r>
          </a:p>
          <a:p>
            <a:endParaRPr lang="en-US" sz="1100" dirty="0"/>
          </a:p>
          <a:p>
            <a:r>
              <a:rPr lang="en-US" b="1" dirty="0"/>
              <a:t>Double Entry Journal </a:t>
            </a:r>
            <a:r>
              <a:rPr lang="en-US" dirty="0"/>
              <a:t>– Using a 2 column journal, students write in the 1</a:t>
            </a:r>
            <a:r>
              <a:rPr lang="en-US" baseline="30000" dirty="0"/>
              <a:t>st</a:t>
            </a:r>
            <a:r>
              <a:rPr lang="en-US" dirty="0"/>
              <a:t> column, words, phrases, ideas that they find interesting. In the other, they write the reasons, or ways they can use them in their own writing. (</a:t>
            </a:r>
            <a:r>
              <a:rPr lang="en-US" dirty="0" err="1"/>
              <a:t>Samway</a:t>
            </a:r>
            <a:r>
              <a:rPr lang="en-US" dirty="0"/>
              <a:t>, 2006)</a:t>
            </a:r>
          </a:p>
        </p:txBody>
      </p:sp>
      <p:pic>
        <p:nvPicPr>
          <p:cNvPr id="5122" name="Picture 2" descr="C:\Users\proerig\AppData\Local\Microsoft\Windows\Temporary Internet Files\Content.IE5\F56JKS01\MP900408982[1].jpg"/>
          <p:cNvPicPr>
            <a:picLocks noChangeAspect="1" noChangeArrowheads="1"/>
          </p:cNvPicPr>
          <p:nvPr/>
        </p:nvPicPr>
        <p:blipFill>
          <a:blip r:embed="rId2" cstate="print"/>
          <a:srcRect/>
          <a:stretch>
            <a:fillRect/>
          </a:stretch>
        </p:blipFill>
        <p:spPr bwMode="auto">
          <a:xfrm>
            <a:off x="7620000" y="152400"/>
            <a:ext cx="1066800" cy="10668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Using the LIAG to Write Lessons</a:t>
            </a:r>
          </a:p>
        </p:txBody>
      </p:sp>
      <p:sp>
        <p:nvSpPr>
          <p:cNvPr id="3" name="Footer Placeholder 2"/>
          <p:cNvSpPr>
            <a:spLocks noGrp="1"/>
          </p:cNvSpPr>
          <p:nvPr>
            <p:ph type="ftr" sz="quarter" idx="11"/>
          </p:nvPr>
        </p:nvSpPr>
        <p:spPr>
          <a:xfrm>
            <a:off x="2667000" y="6476806"/>
            <a:ext cx="6248400" cy="304994"/>
          </a:xfrm>
        </p:spPr>
        <p:txBody>
          <a:bodyPr/>
          <a:lstStyle/>
          <a:p>
            <a:r>
              <a:rPr lang="en-US" dirty="0"/>
              <a:t>Source: ELPS Linguistic Instructional Alignment Guide, Texas Education Agency</a:t>
            </a:r>
          </a:p>
        </p:txBody>
      </p:sp>
      <p:sp>
        <p:nvSpPr>
          <p:cNvPr id="4" name="Content Placeholder 3"/>
          <p:cNvSpPr>
            <a:spLocks noGrp="1"/>
          </p:cNvSpPr>
          <p:nvPr>
            <p:ph sz="quarter" idx="1"/>
          </p:nvPr>
        </p:nvSpPr>
        <p:spPr>
          <a:xfrm>
            <a:off x="533400" y="1600200"/>
            <a:ext cx="8153400" cy="4495800"/>
          </a:xfrm>
        </p:spPr>
        <p:txBody>
          <a:bodyPr/>
          <a:lstStyle/>
          <a:p>
            <a:r>
              <a:rPr lang="en-US" dirty="0"/>
              <a:t>Effective instruction in second language acquisition involves providing ELLs opportunities to listen, speak, read and write at their current levels of English development while gradually increasing the linguistic complexity of the English they read, hear and are expected to speak and write.</a:t>
            </a:r>
          </a:p>
        </p:txBody>
      </p:sp>
      <p:pic>
        <p:nvPicPr>
          <p:cNvPr id="1047" name="Picture 23" descr="C:\Documents and Settings\proerig\Local Settings\Temporary Internet Files\Content.IE5\ATR25ZCQ\MP900442230[1].jpg"/>
          <p:cNvPicPr>
            <a:picLocks noChangeAspect="1" noChangeArrowheads="1"/>
          </p:cNvPicPr>
          <p:nvPr/>
        </p:nvPicPr>
        <p:blipFill>
          <a:blip r:embed="rId3" cstate="print"/>
          <a:srcRect t="8510" b="6383"/>
          <a:stretch>
            <a:fillRect/>
          </a:stretch>
        </p:blipFill>
        <p:spPr bwMode="auto">
          <a:xfrm>
            <a:off x="3966681" y="4620592"/>
            <a:ext cx="1291119" cy="152501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b="1" dirty="0"/>
              <a:t>Contact Information:</a:t>
            </a:r>
          </a:p>
        </p:txBody>
      </p:sp>
      <p:sp>
        <p:nvSpPr>
          <p:cNvPr id="3" name="Footer Placeholder 2"/>
          <p:cNvSpPr>
            <a:spLocks noGrp="1"/>
          </p:cNvSpPr>
          <p:nvPr>
            <p:ph type="ftr" sz="quarter" idx="11"/>
          </p:nvPr>
        </p:nvSpPr>
        <p:spPr>
          <a:xfrm>
            <a:off x="2819400" y="6553200"/>
            <a:ext cx="6096000" cy="365125"/>
          </a:xfrm>
          <a:prstGeom prst="rect">
            <a:avLst/>
          </a:prstGeom>
        </p:spPr>
        <p:txBody>
          <a:bodyPr/>
          <a:lstStyle/>
          <a:p>
            <a:pPr algn="r"/>
            <a:r>
              <a:rPr lang="en-US" dirty="0"/>
              <a:t>Division of Instructional Support</a:t>
            </a:r>
          </a:p>
        </p:txBody>
      </p:sp>
      <p:sp>
        <p:nvSpPr>
          <p:cNvPr id="5" name="Slide Number Placeholder 4"/>
          <p:cNvSpPr>
            <a:spLocks noGrp="1"/>
          </p:cNvSpPr>
          <p:nvPr>
            <p:ph type="sldNum" sz="quarter" idx="12"/>
          </p:nvPr>
        </p:nvSpPr>
        <p:spPr/>
        <p:txBody>
          <a:bodyPr>
            <a:normAutofit fontScale="85000" lnSpcReduction="20000"/>
          </a:bodyPr>
          <a:lstStyle/>
          <a:p>
            <a:endParaRPr lang="en-US" dirty="0"/>
          </a:p>
        </p:txBody>
      </p:sp>
      <p:sp>
        <p:nvSpPr>
          <p:cNvPr id="111618" name="Rectangle 3"/>
          <p:cNvSpPr>
            <a:spLocks noGrp="1" noChangeArrowheads="1"/>
          </p:cNvSpPr>
          <p:nvPr>
            <p:ph idx="4294967295"/>
          </p:nvPr>
        </p:nvSpPr>
        <p:spPr>
          <a:xfrm>
            <a:off x="457200" y="1676400"/>
            <a:ext cx="8229600" cy="4800600"/>
          </a:xfrm>
        </p:spPr>
        <p:txBody>
          <a:bodyPr>
            <a:normAutofit/>
          </a:bodyPr>
          <a:lstStyle/>
          <a:p>
            <a:pPr algn="ctr">
              <a:buNone/>
            </a:pPr>
            <a:r>
              <a:rPr lang="en-US" sz="2200" b="1" dirty="0"/>
              <a:t>Karina Chapa</a:t>
            </a:r>
          </a:p>
          <a:p>
            <a:pPr algn="ctr">
              <a:buNone/>
            </a:pPr>
            <a:r>
              <a:rPr lang="en-US" sz="2200" dirty="0"/>
              <a:t>Director - Language Proficiency, </a:t>
            </a:r>
            <a:r>
              <a:rPr lang="en-US" sz="2200" dirty="0" err="1"/>
              <a:t>Biliteracy</a:t>
            </a:r>
            <a:r>
              <a:rPr lang="en-US" sz="2200" dirty="0"/>
              <a:t>, and Cultural Diversity</a:t>
            </a:r>
          </a:p>
          <a:p>
            <a:pPr algn="ctr">
              <a:buNone/>
            </a:pPr>
            <a:r>
              <a:rPr lang="en-US" sz="2200" dirty="0">
                <a:hlinkClick r:id="rId3"/>
              </a:rPr>
              <a:t>kchapa@esc1.net</a:t>
            </a:r>
            <a:endParaRPr lang="en-US" sz="2200" dirty="0"/>
          </a:p>
          <a:p>
            <a:pPr algn="ctr">
              <a:buNone/>
            </a:pPr>
            <a:endParaRPr lang="en-US" sz="1000" dirty="0"/>
          </a:p>
          <a:p>
            <a:pPr algn="ctr">
              <a:buNone/>
            </a:pPr>
            <a:r>
              <a:rPr lang="en-US" sz="2200" b="1" dirty="0" err="1"/>
              <a:t>Perla</a:t>
            </a:r>
            <a:r>
              <a:rPr lang="en-US" sz="2200" b="1" dirty="0"/>
              <a:t> </a:t>
            </a:r>
            <a:r>
              <a:rPr lang="en-US" sz="2200" b="1" dirty="0" err="1"/>
              <a:t>Roerig</a:t>
            </a:r>
            <a:endParaRPr lang="en-US" sz="2200" b="1" dirty="0"/>
          </a:p>
          <a:p>
            <a:pPr algn="ctr">
              <a:buNone/>
            </a:pPr>
            <a:r>
              <a:rPr lang="en-US" sz="2200" dirty="0"/>
              <a:t>Bilingual/ESL Specialist</a:t>
            </a:r>
          </a:p>
          <a:p>
            <a:pPr algn="ctr">
              <a:buNone/>
            </a:pPr>
            <a:r>
              <a:rPr lang="en-US" sz="2200" dirty="0">
                <a:hlinkClick r:id="rId4"/>
              </a:rPr>
              <a:t>proerig@esc1.net</a:t>
            </a:r>
            <a:r>
              <a:rPr lang="en-US" sz="2200" dirty="0"/>
              <a:t> </a:t>
            </a:r>
          </a:p>
          <a:p>
            <a:pPr algn="ctr">
              <a:buNone/>
            </a:pPr>
            <a:endParaRPr lang="en-US" sz="1000" dirty="0"/>
          </a:p>
          <a:p>
            <a:pPr algn="ctr">
              <a:buNone/>
            </a:pPr>
            <a:r>
              <a:rPr lang="en-US" sz="2200" dirty="0"/>
              <a:t>Program Assistant</a:t>
            </a:r>
          </a:p>
          <a:p>
            <a:pPr algn="ctr">
              <a:buNone/>
            </a:pPr>
            <a:r>
              <a:rPr lang="en-US" sz="2200" dirty="0"/>
              <a:t>956-984-6238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Foldable</a:t>
            </a:r>
          </a:p>
        </p:txBody>
      </p:sp>
      <p:sp>
        <p:nvSpPr>
          <p:cNvPr id="3" name="Content Placeholder 2"/>
          <p:cNvSpPr>
            <a:spLocks noGrp="1"/>
          </p:cNvSpPr>
          <p:nvPr>
            <p:ph sz="quarter" idx="1"/>
          </p:nvPr>
        </p:nvSpPr>
        <p:spPr>
          <a:xfrm>
            <a:off x="152400" y="1589567"/>
            <a:ext cx="3733800" cy="4572000"/>
          </a:xfrm>
        </p:spPr>
        <p:txBody>
          <a:bodyPr>
            <a:normAutofit/>
          </a:bodyPr>
          <a:lstStyle/>
          <a:p>
            <a:r>
              <a:rPr lang="en-US" sz="2800" b="1" dirty="0"/>
              <a:t>Process: </a:t>
            </a:r>
            <a:r>
              <a:rPr lang="en-US" sz="2800" dirty="0"/>
              <a:t>Select some of the terms from the next “Word Wall”.  You will discuss their meaning and complete the sentence stems by writing them in the corresponding columns</a:t>
            </a:r>
          </a:p>
        </p:txBody>
      </p:sp>
      <p:graphicFrame>
        <p:nvGraphicFramePr>
          <p:cNvPr id="6" name="Content Placeholder 5"/>
          <p:cNvGraphicFramePr>
            <a:graphicFrameLocks noGrp="1"/>
          </p:cNvGraphicFramePr>
          <p:nvPr>
            <p:ph sz="quarter" idx="2"/>
          </p:nvPr>
        </p:nvGraphicFramePr>
        <p:xfrm>
          <a:off x="3810000" y="1589088"/>
          <a:ext cx="5029200" cy="4659312"/>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1164828">
                <a:tc>
                  <a:txBody>
                    <a:bodyPr/>
                    <a:lstStyle/>
                    <a:p>
                      <a:pPr algn="ctr"/>
                      <a:r>
                        <a:rPr lang="en-US" dirty="0">
                          <a:solidFill>
                            <a:schemeClr val="tx1"/>
                          </a:solidFill>
                          <a:latin typeface="+mn-lt"/>
                          <a:ea typeface="ＭＳ Ｐゴシック" pitchFamily="34" charset="-128"/>
                        </a:rPr>
                        <a:t>I might be familiar with...” </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ea typeface="ＭＳ Ｐゴシック" pitchFamily="34" charset="-128"/>
                        </a:rPr>
                        <a:t>“I will discover ...</a:t>
                      </a:r>
                      <a:r>
                        <a:rPr lang="en-US" baseline="0" dirty="0">
                          <a:solidFill>
                            <a:schemeClr val="tx1"/>
                          </a:solidFill>
                          <a:latin typeface="+mn-lt"/>
                          <a:ea typeface="ＭＳ Ｐゴシック" pitchFamily="34" charset="-128"/>
                        </a:rPr>
                        <a:t> </a:t>
                      </a:r>
                      <a:r>
                        <a:rPr lang="en-US" dirty="0">
                          <a:solidFill>
                            <a:schemeClr val="tx1"/>
                          </a:solidFill>
                          <a:latin typeface="+mn-lt"/>
                          <a:ea typeface="ＭＳ Ｐゴシック" pitchFamily="34" charset="-128"/>
                        </a:rPr>
                        <a:t>” </a:t>
                      </a:r>
                    </a:p>
                    <a:p>
                      <a:pPr algn="ct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ea typeface="ＭＳ Ｐゴシック" pitchFamily="34" charset="-128"/>
                        </a:rPr>
                        <a:t>“I have learned...”</a:t>
                      </a:r>
                    </a:p>
                    <a:p>
                      <a:pPr algn="ct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64828">
                <a:tc>
                  <a:txBody>
                    <a:bodyPr/>
                    <a:lstStyle/>
                    <a:p>
                      <a:r>
                        <a:rPr lang="en-US" dirty="0">
                          <a:latin typeface="+mn-lt"/>
                        </a:rPr>
                        <a:t>…the term ELL</a:t>
                      </a:r>
                    </a:p>
                    <a:p>
                      <a:endParaRPr lang="en-US" dirty="0">
                        <a:latin typeface="+mn-lt"/>
                      </a:endParaRPr>
                    </a:p>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dirty="0">
                          <a:latin typeface="+mn-lt"/>
                        </a:rPr>
                        <a:t>… how 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dirty="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1164828">
                <a:tc>
                  <a:txBody>
                    <a:bodyPr/>
                    <a:lstStyle/>
                    <a:p>
                      <a:endParaRPr lang="en-US" dirty="0">
                        <a:latin typeface="+mn-lt"/>
                      </a:endParaRPr>
                    </a:p>
                    <a:p>
                      <a:endParaRPr lang="en-US" dirty="0">
                        <a:latin typeface="+mn-lt"/>
                      </a:endParaRPr>
                    </a:p>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dirty="0">
                        <a:ln w="57150">
                          <a:solidFill>
                            <a:schemeClr val="tx1"/>
                          </a:solidFill>
                        </a:ln>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1164828">
                <a:tc>
                  <a:txBody>
                    <a:bodyPr/>
                    <a:lstStyle/>
                    <a:p>
                      <a:endParaRPr lang="en-US" dirty="0">
                        <a:latin typeface="+mn-lt"/>
                      </a:endParaRPr>
                    </a:p>
                    <a:p>
                      <a:endParaRPr lang="en-US" dirty="0">
                        <a:latin typeface="+mn-lt"/>
                      </a:endParaRPr>
                    </a:p>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5" name="Footer Placeholder 4"/>
          <p:cNvSpPr>
            <a:spLocks noGrp="1"/>
          </p:cNvSpPr>
          <p:nvPr>
            <p:ph type="ftr" sz="quarter" idx="17"/>
          </p:nvPr>
        </p:nvSpPr>
        <p:spPr/>
        <p:txBody>
          <a:bodyPr/>
          <a:lstStyle/>
          <a:p>
            <a:r>
              <a:rPr lang="en-US"/>
              <a:t>Source: ELPS Linguistic Instructional Alignment Guide, Texas Education Agency</a:t>
            </a:r>
            <a:endParaRPr lang="en-US" dirty="0"/>
          </a:p>
        </p:txBody>
      </p:sp>
    </p:spTree>
    <p:extLst>
      <p:ext uri="{BB962C8B-B14F-4D97-AF65-F5344CB8AC3E}">
        <p14:creationId xmlns:p14="http://schemas.microsoft.com/office/powerpoint/2010/main" val="309660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bg2">
                    <a:lumMod val="25000"/>
                  </a:schemeClr>
                </a:solidFill>
              </a:rPr>
              <a:t>Building Vocabulary (Word Wall)</a:t>
            </a:r>
          </a:p>
        </p:txBody>
      </p:sp>
      <p:sp>
        <p:nvSpPr>
          <p:cNvPr id="5" name="Content Placeholder 4"/>
          <p:cNvSpPr>
            <a:spLocks noGrp="1"/>
          </p:cNvSpPr>
          <p:nvPr>
            <p:ph sz="quarter" idx="1"/>
          </p:nvPr>
        </p:nvSpPr>
        <p:spPr>
          <a:xfrm>
            <a:off x="304800" y="1676400"/>
            <a:ext cx="5257800" cy="4724400"/>
          </a:xfrm>
        </p:spPr>
        <p:txBody>
          <a:bodyPr>
            <a:normAutofit/>
          </a:bodyPr>
          <a:lstStyle/>
          <a:p>
            <a:pPr marL="231775" indent="-231775">
              <a:lnSpc>
                <a:spcPct val="80000"/>
              </a:lnSpc>
              <a:buClr>
                <a:schemeClr val="accent2">
                  <a:lumMod val="75000"/>
                </a:schemeClr>
              </a:buClr>
              <a:buSzPct val="61000"/>
            </a:pPr>
            <a:r>
              <a:rPr lang="en-US" sz="2800" b="1" dirty="0">
                <a:ea typeface="ＭＳ Ｐゴシック" pitchFamily="34" charset="-128"/>
              </a:rPr>
              <a:t>ELL:</a:t>
            </a:r>
          </a:p>
          <a:p>
            <a:pPr marL="231775" indent="-231775">
              <a:lnSpc>
                <a:spcPct val="80000"/>
              </a:lnSpc>
              <a:buClr>
                <a:schemeClr val="accent2">
                  <a:lumMod val="75000"/>
                </a:schemeClr>
              </a:buClr>
              <a:buSzPct val="61000"/>
              <a:buNone/>
            </a:pPr>
            <a:endParaRPr lang="en-US" sz="800" i="1" dirty="0">
              <a:solidFill>
                <a:srgbClr val="FF0000"/>
              </a:solidFill>
              <a:ea typeface="ＭＳ Ｐゴシック" pitchFamily="34" charset="-128"/>
            </a:endParaRPr>
          </a:p>
          <a:p>
            <a:pPr marL="231775" indent="-231775">
              <a:lnSpc>
                <a:spcPct val="80000"/>
              </a:lnSpc>
              <a:buClr>
                <a:schemeClr val="accent2">
                  <a:lumMod val="75000"/>
                </a:schemeClr>
              </a:buClr>
              <a:buSzPct val="61000"/>
            </a:pPr>
            <a:endParaRPr lang="en-US" sz="800" i="1" dirty="0">
              <a:solidFill>
                <a:srgbClr val="FF0000"/>
              </a:solidFill>
              <a:ea typeface="ＭＳ Ｐゴシック" pitchFamily="34" charset="-128"/>
            </a:endParaRPr>
          </a:p>
          <a:p>
            <a:pPr marL="231775" indent="-231775">
              <a:lnSpc>
                <a:spcPct val="80000"/>
              </a:lnSpc>
              <a:buClr>
                <a:schemeClr val="accent2">
                  <a:lumMod val="75000"/>
                </a:schemeClr>
              </a:buClr>
              <a:buSzPct val="61000"/>
            </a:pPr>
            <a:r>
              <a:rPr lang="en-US" sz="2800" b="1" dirty="0">
                <a:ea typeface="ＭＳ Ｐゴシック" pitchFamily="34" charset="-128"/>
              </a:rPr>
              <a:t>LEP:</a:t>
            </a:r>
          </a:p>
          <a:p>
            <a:pPr marL="231775" indent="-231775">
              <a:lnSpc>
                <a:spcPct val="80000"/>
              </a:lnSpc>
              <a:buClr>
                <a:schemeClr val="accent2">
                  <a:lumMod val="75000"/>
                </a:schemeClr>
              </a:buClr>
              <a:buSzPct val="61000"/>
              <a:buNone/>
            </a:pPr>
            <a:endParaRPr lang="en-US" sz="800" i="1" dirty="0">
              <a:ea typeface="ＭＳ Ｐゴシック" pitchFamily="34" charset="-128"/>
            </a:endParaRPr>
          </a:p>
          <a:p>
            <a:pPr marL="231775" indent="-231775">
              <a:lnSpc>
                <a:spcPct val="80000"/>
              </a:lnSpc>
              <a:buClr>
                <a:schemeClr val="accent2">
                  <a:lumMod val="75000"/>
                </a:schemeClr>
              </a:buClr>
              <a:buSzPct val="61000"/>
            </a:pPr>
            <a:endParaRPr lang="en-US" sz="800" i="1" dirty="0">
              <a:ea typeface="ＭＳ Ｐゴシック" pitchFamily="34" charset="-128"/>
            </a:endParaRPr>
          </a:p>
          <a:p>
            <a:pPr marL="231775" indent="-231775">
              <a:lnSpc>
                <a:spcPct val="80000"/>
              </a:lnSpc>
              <a:buClr>
                <a:schemeClr val="accent2">
                  <a:lumMod val="75000"/>
                </a:schemeClr>
              </a:buClr>
              <a:buSzPct val="61000"/>
            </a:pPr>
            <a:r>
              <a:rPr lang="en-US" sz="2800" b="1" dirty="0">
                <a:ea typeface="ＭＳ Ｐゴシック" pitchFamily="34" charset="-128"/>
              </a:rPr>
              <a:t>ESL:</a:t>
            </a:r>
            <a:endParaRPr lang="en-US" sz="2800" dirty="0"/>
          </a:p>
          <a:p>
            <a:pPr marL="231775" indent="-231775">
              <a:lnSpc>
                <a:spcPct val="80000"/>
              </a:lnSpc>
              <a:buClr>
                <a:schemeClr val="accent2">
                  <a:lumMod val="75000"/>
                </a:schemeClr>
              </a:buClr>
              <a:buSzPct val="61000"/>
              <a:buNone/>
            </a:pPr>
            <a:endParaRPr lang="en-US" sz="800" i="1" dirty="0">
              <a:ea typeface="ＭＳ Ｐゴシック" pitchFamily="34" charset="-128"/>
            </a:endParaRPr>
          </a:p>
          <a:p>
            <a:pPr marL="231775" indent="-231775">
              <a:lnSpc>
                <a:spcPct val="80000"/>
              </a:lnSpc>
              <a:buClr>
                <a:schemeClr val="accent2">
                  <a:lumMod val="75000"/>
                </a:schemeClr>
              </a:buClr>
              <a:buSzPct val="61000"/>
              <a:buNone/>
            </a:pPr>
            <a:endParaRPr lang="en-US" sz="800" i="1" dirty="0">
              <a:ea typeface="ＭＳ Ｐゴシック" pitchFamily="34" charset="-128"/>
            </a:endParaRPr>
          </a:p>
          <a:p>
            <a:pPr marL="231775" indent="-231775">
              <a:lnSpc>
                <a:spcPct val="80000"/>
              </a:lnSpc>
              <a:buClr>
                <a:schemeClr val="accent2">
                  <a:lumMod val="75000"/>
                </a:schemeClr>
              </a:buClr>
              <a:buSzPct val="61000"/>
              <a:buNone/>
            </a:pPr>
            <a:endParaRPr lang="en-US" sz="800" i="1" dirty="0">
              <a:ea typeface="ＭＳ Ｐゴシック" pitchFamily="34" charset="-128"/>
            </a:endParaRPr>
          </a:p>
          <a:p>
            <a:pPr marL="231775" lvl="1" indent="-231775">
              <a:lnSpc>
                <a:spcPct val="80000"/>
              </a:lnSpc>
              <a:spcBef>
                <a:spcPts val="700"/>
              </a:spcBef>
              <a:buClr>
                <a:schemeClr val="accent2">
                  <a:lumMod val="75000"/>
                </a:schemeClr>
              </a:buClr>
              <a:buSzPct val="61000"/>
              <a:buFont typeface="Wingdings"/>
              <a:buChar char=""/>
            </a:pPr>
            <a:r>
              <a:rPr lang="en-US" sz="2800" b="1" dirty="0">
                <a:ea typeface="ＭＳ Ｐゴシック" pitchFamily="34" charset="-128"/>
              </a:rPr>
              <a:t>TELPAS:</a:t>
            </a:r>
            <a:endParaRPr lang="en-US" sz="2800" i="1" dirty="0">
              <a:ea typeface="ＭＳ Ｐゴシック" pitchFamily="34" charset="-128"/>
            </a:endParaRPr>
          </a:p>
          <a:p>
            <a:pPr marL="231775" lvl="1" indent="-231775">
              <a:lnSpc>
                <a:spcPct val="80000"/>
              </a:lnSpc>
              <a:spcBef>
                <a:spcPts val="700"/>
              </a:spcBef>
              <a:buClr>
                <a:schemeClr val="accent2">
                  <a:lumMod val="75000"/>
                </a:schemeClr>
              </a:buClr>
              <a:buSzPct val="61000"/>
              <a:buFont typeface="Wingdings"/>
              <a:buChar char=""/>
            </a:pPr>
            <a:endParaRPr lang="en-US" sz="800" i="1" dirty="0">
              <a:ea typeface="ＭＳ Ｐゴシック" pitchFamily="34" charset="-128"/>
            </a:endParaRPr>
          </a:p>
          <a:p>
            <a:pPr marL="231775" lvl="1" indent="-231775">
              <a:lnSpc>
                <a:spcPct val="80000"/>
              </a:lnSpc>
              <a:spcBef>
                <a:spcPts val="700"/>
              </a:spcBef>
              <a:buClr>
                <a:schemeClr val="accent2">
                  <a:lumMod val="75000"/>
                </a:schemeClr>
              </a:buClr>
              <a:buSzPct val="61000"/>
              <a:buFont typeface="Wingdings"/>
              <a:buChar char=""/>
            </a:pPr>
            <a:endParaRPr lang="en-US" sz="800" i="1" dirty="0">
              <a:ea typeface="ＭＳ Ｐゴシック" pitchFamily="34" charset="-128"/>
            </a:endParaRPr>
          </a:p>
          <a:p>
            <a:pPr marL="231775" lvl="1" indent="-231775">
              <a:lnSpc>
                <a:spcPct val="80000"/>
              </a:lnSpc>
              <a:spcBef>
                <a:spcPts val="700"/>
              </a:spcBef>
              <a:buClr>
                <a:schemeClr val="accent2">
                  <a:lumMod val="75000"/>
                </a:schemeClr>
              </a:buClr>
              <a:buSzPct val="61000"/>
              <a:buFont typeface="Wingdings"/>
              <a:buChar char=""/>
            </a:pPr>
            <a:endParaRPr lang="en-US" sz="800" i="1" dirty="0">
              <a:ea typeface="ＭＳ Ｐゴシック" pitchFamily="34" charset="-128"/>
            </a:endParaRPr>
          </a:p>
          <a:p>
            <a:pPr marL="231775" lvl="1" indent="-231775">
              <a:lnSpc>
                <a:spcPct val="80000"/>
              </a:lnSpc>
              <a:spcBef>
                <a:spcPts val="700"/>
              </a:spcBef>
              <a:buClr>
                <a:schemeClr val="accent2">
                  <a:lumMod val="75000"/>
                </a:schemeClr>
              </a:buClr>
              <a:buSzPct val="61000"/>
              <a:buNone/>
            </a:pPr>
            <a:endParaRPr lang="en-US" sz="800" i="1" dirty="0">
              <a:ea typeface="ＭＳ Ｐゴシック" pitchFamily="34" charset="-128"/>
            </a:endParaRPr>
          </a:p>
          <a:p>
            <a:pPr marL="231775" lvl="1" indent="-231775">
              <a:lnSpc>
                <a:spcPct val="80000"/>
              </a:lnSpc>
              <a:spcBef>
                <a:spcPts val="700"/>
              </a:spcBef>
              <a:buClr>
                <a:schemeClr val="accent2">
                  <a:lumMod val="75000"/>
                </a:schemeClr>
              </a:buClr>
              <a:buSzPct val="61000"/>
              <a:buNone/>
            </a:pPr>
            <a:endParaRPr lang="en-US" sz="800" i="1" dirty="0">
              <a:ea typeface="ＭＳ Ｐゴシック" pitchFamily="34" charset="-128"/>
            </a:endParaRPr>
          </a:p>
          <a:p>
            <a:pPr marL="231775" indent="-231775">
              <a:lnSpc>
                <a:spcPct val="80000"/>
              </a:lnSpc>
              <a:buClr>
                <a:schemeClr val="accent2">
                  <a:lumMod val="75000"/>
                </a:schemeClr>
              </a:buClr>
              <a:buSzPct val="61000"/>
            </a:pPr>
            <a:r>
              <a:rPr lang="en-US" sz="2800" b="1" dirty="0">
                <a:ea typeface="ＭＳ Ｐゴシック" pitchFamily="34" charset="-128"/>
              </a:rPr>
              <a:t>PLD:</a:t>
            </a:r>
            <a:endParaRPr lang="en-US" sz="2800" dirty="0"/>
          </a:p>
          <a:p>
            <a:pPr marL="231775" indent="-231775">
              <a:lnSpc>
                <a:spcPct val="80000"/>
              </a:lnSpc>
              <a:buClr>
                <a:schemeClr val="accent2">
                  <a:lumMod val="75000"/>
                </a:schemeClr>
              </a:buClr>
              <a:buSzPct val="61000"/>
              <a:buNone/>
            </a:pPr>
            <a:endParaRPr lang="en-US" sz="2800" dirty="0"/>
          </a:p>
        </p:txBody>
      </p:sp>
      <p:sp>
        <p:nvSpPr>
          <p:cNvPr id="6" name="Content Placeholder 5"/>
          <p:cNvSpPr>
            <a:spLocks noGrp="1"/>
          </p:cNvSpPr>
          <p:nvPr>
            <p:ph sz="quarter" idx="2"/>
          </p:nvPr>
        </p:nvSpPr>
        <p:spPr>
          <a:xfrm>
            <a:off x="5638800" y="1600200"/>
            <a:ext cx="3657600" cy="4572000"/>
          </a:xfrm>
        </p:spPr>
        <p:txBody>
          <a:bodyPr>
            <a:normAutofit/>
          </a:bodyPr>
          <a:lstStyle/>
          <a:p>
            <a:pPr>
              <a:lnSpc>
                <a:spcPct val="80000"/>
              </a:lnSpc>
              <a:buNone/>
            </a:pPr>
            <a:r>
              <a:rPr lang="en-US" sz="2800" b="1" dirty="0">
                <a:ea typeface="ＭＳ Ｐゴシック" pitchFamily="34" charset="-128"/>
              </a:rPr>
              <a:t>ELPS framework uses the words . . . </a:t>
            </a:r>
          </a:p>
          <a:p>
            <a:pPr>
              <a:lnSpc>
                <a:spcPct val="80000"/>
              </a:lnSpc>
              <a:spcBef>
                <a:spcPts val="1725"/>
              </a:spcBef>
              <a:spcAft>
                <a:spcPts val="1200"/>
              </a:spcAft>
              <a:buClr>
                <a:schemeClr val="accent2">
                  <a:lumMod val="75000"/>
                </a:schemeClr>
              </a:buClr>
              <a:buFont typeface="Wingdings" pitchFamily="2" charset="2"/>
              <a:buChar char="q"/>
            </a:pPr>
            <a:r>
              <a:rPr lang="en-US" sz="2800" dirty="0">
                <a:ea typeface="ＭＳ Ｐゴシック" pitchFamily="34" charset="-128"/>
              </a:rPr>
              <a:t>Academic Language</a:t>
            </a:r>
          </a:p>
          <a:p>
            <a:pPr>
              <a:lnSpc>
                <a:spcPct val="80000"/>
              </a:lnSpc>
              <a:spcBef>
                <a:spcPts val="1725"/>
              </a:spcBef>
              <a:spcAft>
                <a:spcPts val="1200"/>
              </a:spcAft>
              <a:buClr>
                <a:schemeClr val="accent2">
                  <a:lumMod val="75000"/>
                </a:schemeClr>
              </a:buClr>
              <a:buFont typeface="Wingdings" pitchFamily="2" charset="2"/>
              <a:buChar char="q"/>
            </a:pPr>
            <a:r>
              <a:rPr lang="en-US" sz="2800" dirty="0">
                <a:ea typeface="ＭＳ Ｐゴシック" pitchFamily="34" charset="-128"/>
              </a:rPr>
              <a:t>Linguistically Accommodated</a:t>
            </a:r>
          </a:p>
          <a:p>
            <a:pPr>
              <a:lnSpc>
                <a:spcPct val="80000"/>
              </a:lnSpc>
              <a:spcBef>
                <a:spcPts val="1725"/>
              </a:spcBef>
              <a:spcAft>
                <a:spcPts val="1200"/>
              </a:spcAft>
              <a:buClr>
                <a:schemeClr val="accent2">
                  <a:lumMod val="75000"/>
                </a:schemeClr>
              </a:buClr>
              <a:buFont typeface="Wingdings" pitchFamily="2" charset="2"/>
              <a:buChar char="q"/>
            </a:pPr>
            <a:r>
              <a:rPr lang="en-US" sz="2800" dirty="0">
                <a:ea typeface="ＭＳ Ｐゴシック" pitchFamily="34" charset="-128"/>
              </a:rPr>
              <a:t>Communicated</a:t>
            </a:r>
          </a:p>
          <a:p>
            <a:pPr>
              <a:lnSpc>
                <a:spcPct val="80000"/>
              </a:lnSpc>
              <a:spcBef>
                <a:spcPts val="1725"/>
              </a:spcBef>
              <a:spcAft>
                <a:spcPts val="1200"/>
              </a:spcAft>
              <a:buClr>
                <a:schemeClr val="accent2">
                  <a:lumMod val="75000"/>
                </a:schemeClr>
              </a:buClr>
              <a:buFont typeface="Wingdings" pitchFamily="2" charset="2"/>
              <a:buChar char="q"/>
            </a:pPr>
            <a:r>
              <a:rPr lang="en-US" sz="2800" dirty="0">
                <a:ea typeface="ＭＳ Ｐゴシック" pitchFamily="34" charset="-128"/>
              </a:rPr>
              <a:t>Sequenced</a:t>
            </a:r>
          </a:p>
          <a:p>
            <a:pPr>
              <a:lnSpc>
                <a:spcPct val="80000"/>
              </a:lnSpc>
              <a:spcBef>
                <a:spcPts val="1725"/>
              </a:spcBef>
              <a:spcAft>
                <a:spcPts val="1200"/>
              </a:spcAft>
              <a:buClr>
                <a:schemeClr val="accent2">
                  <a:lumMod val="75000"/>
                </a:schemeClr>
              </a:buClr>
              <a:buFont typeface="Wingdings" pitchFamily="2" charset="2"/>
              <a:buChar char="q"/>
            </a:pPr>
            <a:r>
              <a:rPr lang="en-US" sz="2800" dirty="0">
                <a:ea typeface="ＭＳ Ｐゴシック" pitchFamily="34" charset="-128"/>
              </a:rPr>
              <a:t>Scaffolded</a:t>
            </a:r>
            <a:endParaRPr lang="en-US" sz="2800" dirty="0"/>
          </a:p>
        </p:txBody>
      </p:sp>
      <p:sp>
        <p:nvSpPr>
          <p:cNvPr id="3" name="Footer Placeholder 2"/>
          <p:cNvSpPr>
            <a:spLocks noGrp="1"/>
          </p:cNvSpPr>
          <p:nvPr>
            <p:ph type="ftr" sz="quarter" idx="17"/>
          </p:nvPr>
        </p:nvSpPr>
        <p:spPr>
          <a:xfrm>
            <a:off x="2057400" y="6400606"/>
            <a:ext cx="6858000" cy="304994"/>
          </a:xfrm>
        </p:spPr>
        <p:txBody>
          <a:bodyPr/>
          <a:lstStyle/>
          <a:p>
            <a:r>
              <a:rPr lang="en-US" dirty="0"/>
              <a:t>Source: ELPS Linguistic Instructional Alignment Guide, Texas Education Agency</a:t>
            </a:r>
          </a:p>
        </p:txBody>
      </p:sp>
      <p:sp>
        <p:nvSpPr>
          <p:cNvPr id="7" name="TextBox 6"/>
          <p:cNvSpPr txBox="1"/>
          <p:nvPr/>
        </p:nvSpPr>
        <p:spPr>
          <a:xfrm>
            <a:off x="1143000" y="1610380"/>
            <a:ext cx="3962400" cy="523220"/>
          </a:xfrm>
          <a:prstGeom prst="rect">
            <a:avLst/>
          </a:prstGeom>
          <a:noFill/>
        </p:spPr>
        <p:txBody>
          <a:bodyPr wrap="square" rtlCol="0">
            <a:spAutoFit/>
          </a:bodyPr>
          <a:lstStyle/>
          <a:p>
            <a:r>
              <a:rPr lang="en-US" sz="2800" dirty="0">
                <a:ea typeface="ＭＳ Ｐゴシック" pitchFamily="34" charset="-128"/>
              </a:rPr>
              <a:t>E</a:t>
            </a:r>
            <a:r>
              <a:rPr lang="en-US" sz="2800" i="1" dirty="0">
                <a:ea typeface="ＭＳ Ｐゴシック" pitchFamily="34" charset="-128"/>
              </a:rPr>
              <a:t>nglish Language Learner</a:t>
            </a:r>
            <a:endParaRPr lang="en-US" sz="2800" dirty="0"/>
          </a:p>
        </p:txBody>
      </p:sp>
      <p:sp>
        <p:nvSpPr>
          <p:cNvPr id="8" name="TextBox 7"/>
          <p:cNvSpPr txBox="1"/>
          <p:nvPr/>
        </p:nvSpPr>
        <p:spPr>
          <a:xfrm>
            <a:off x="1219200" y="5562600"/>
            <a:ext cx="4267200" cy="954107"/>
          </a:xfrm>
          <a:prstGeom prst="rect">
            <a:avLst/>
          </a:prstGeom>
          <a:noFill/>
        </p:spPr>
        <p:txBody>
          <a:bodyPr wrap="square" rtlCol="0">
            <a:spAutoFit/>
          </a:bodyPr>
          <a:lstStyle/>
          <a:p>
            <a:r>
              <a:rPr lang="en-US" sz="2800" dirty="0">
                <a:ea typeface="ＭＳ Ｐゴシック" pitchFamily="34" charset="-128"/>
              </a:rPr>
              <a:t>Proficiency Level Descriptor; rating of ELLs English skills</a:t>
            </a:r>
            <a:endParaRPr lang="en-US" sz="2800" dirty="0"/>
          </a:p>
        </p:txBody>
      </p:sp>
      <p:sp>
        <p:nvSpPr>
          <p:cNvPr id="11" name="TextBox 10"/>
          <p:cNvSpPr txBox="1"/>
          <p:nvPr/>
        </p:nvSpPr>
        <p:spPr>
          <a:xfrm>
            <a:off x="1676400" y="4193738"/>
            <a:ext cx="4038600" cy="1384995"/>
          </a:xfrm>
          <a:prstGeom prst="rect">
            <a:avLst/>
          </a:prstGeom>
          <a:noFill/>
        </p:spPr>
        <p:txBody>
          <a:bodyPr wrap="square" rtlCol="0">
            <a:spAutoFit/>
          </a:bodyPr>
          <a:lstStyle/>
          <a:p>
            <a:r>
              <a:rPr lang="en-US" sz="2800" dirty="0">
                <a:ea typeface="ＭＳ Ｐゴシック" pitchFamily="34" charset="-128"/>
              </a:rPr>
              <a:t>Texas English Language Proficiency Assessment </a:t>
            </a:r>
          </a:p>
          <a:p>
            <a:r>
              <a:rPr lang="en-US" sz="2800" dirty="0">
                <a:ea typeface="ＭＳ Ｐゴシック" pitchFamily="34" charset="-128"/>
              </a:rPr>
              <a:t>System</a:t>
            </a:r>
            <a:endParaRPr lang="en-US" sz="2800" dirty="0"/>
          </a:p>
        </p:txBody>
      </p:sp>
      <p:sp>
        <p:nvSpPr>
          <p:cNvPr id="12" name="TextBox 11"/>
          <p:cNvSpPr txBox="1"/>
          <p:nvPr/>
        </p:nvSpPr>
        <p:spPr>
          <a:xfrm>
            <a:off x="1143000" y="2438400"/>
            <a:ext cx="3962400" cy="523220"/>
          </a:xfrm>
          <a:prstGeom prst="rect">
            <a:avLst/>
          </a:prstGeom>
          <a:noFill/>
        </p:spPr>
        <p:txBody>
          <a:bodyPr wrap="square" rtlCol="0">
            <a:spAutoFit/>
          </a:bodyPr>
          <a:lstStyle/>
          <a:p>
            <a:r>
              <a:rPr lang="en-US" sz="2800" dirty="0">
                <a:ea typeface="ＭＳ Ｐゴシック" pitchFamily="34" charset="-128"/>
              </a:rPr>
              <a:t>Limited English Proficient</a:t>
            </a:r>
            <a:endParaRPr lang="en-US" sz="2800" dirty="0"/>
          </a:p>
        </p:txBody>
      </p:sp>
      <p:sp>
        <p:nvSpPr>
          <p:cNvPr id="13" name="TextBox 12"/>
          <p:cNvSpPr txBox="1"/>
          <p:nvPr/>
        </p:nvSpPr>
        <p:spPr>
          <a:xfrm>
            <a:off x="1143000" y="3210580"/>
            <a:ext cx="4800600" cy="954107"/>
          </a:xfrm>
          <a:prstGeom prst="rect">
            <a:avLst/>
          </a:prstGeom>
          <a:noFill/>
        </p:spPr>
        <p:txBody>
          <a:bodyPr wrap="square" rtlCol="0">
            <a:spAutoFit/>
          </a:bodyPr>
          <a:lstStyle/>
          <a:p>
            <a:r>
              <a:rPr lang="en-US" sz="2800" dirty="0">
                <a:ea typeface="ＭＳ Ｐゴシック" pitchFamily="34" charset="-128"/>
              </a:rPr>
              <a:t>English as a Second Language program</a:t>
            </a:r>
            <a:endParaRPr lang="en-US" sz="2800" dirty="0"/>
          </a:p>
        </p:txBody>
      </p:sp>
      <p:sp>
        <p:nvSpPr>
          <p:cNvPr id="16" name="Rounded Rectangle 15"/>
          <p:cNvSpPr/>
          <p:nvPr/>
        </p:nvSpPr>
        <p:spPr>
          <a:xfrm>
            <a:off x="7772400" y="609600"/>
            <a:ext cx="1143000" cy="533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Foldable</a:t>
            </a:r>
          </a:p>
        </p:txBody>
      </p:sp>
    </p:spTree>
    <p:extLst>
      <p:ext uri="{BB962C8B-B14F-4D97-AF65-F5344CB8AC3E}">
        <p14:creationId xmlns:p14="http://schemas.microsoft.com/office/powerpoint/2010/main" val="88609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600200"/>
            <a:ext cx="4572000" cy="4572000"/>
          </a:xfrm>
        </p:spPr>
        <p:txBody>
          <a:bodyPr>
            <a:noAutofit/>
          </a:bodyPr>
          <a:lstStyle/>
          <a:p>
            <a:pPr>
              <a:buClr>
                <a:srgbClr val="A32C18"/>
              </a:buClr>
            </a:pPr>
            <a:r>
              <a:rPr lang="en-US" sz="2800" dirty="0">
                <a:ea typeface="ＭＳ Ｐゴシック" pitchFamily="34" charset="-128"/>
              </a:rPr>
              <a:t>part of </a:t>
            </a:r>
            <a:r>
              <a:rPr lang="en-US" sz="2800" b="1" dirty="0">
                <a:ea typeface="ＭＳ Ｐゴシック" pitchFamily="34" charset="-128"/>
              </a:rPr>
              <a:t>ELA and Spanish </a:t>
            </a:r>
            <a:r>
              <a:rPr lang="en-US" sz="2800" dirty="0">
                <a:ea typeface="ＭＳ Ｐゴシック" pitchFamily="34" charset="-128"/>
              </a:rPr>
              <a:t>language TEKS.</a:t>
            </a:r>
          </a:p>
          <a:p>
            <a:pPr>
              <a:buClr>
                <a:srgbClr val="A32C18"/>
              </a:buClr>
            </a:pPr>
            <a:r>
              <a:rPr lang="en-US" sz="2800" dirty="0">
                <a:ea typeface="ＭＳ Ｐゴシック" pitchFamily="34" charset="-128"/>
              </a:rPr>
              <a:t>addressed only within </a:t>
            </a:r>
            <a:r>
              <a:rPr lang="en-US" sz="2800" b="1" dirty="0">
                <a:ea typeface="ＭＳ Ｐゴシック" pitchFamily="34" charset="-128"/>
              </a:rPr>
              <a:t>ESL/Bilingual programs and </a:t>
            </a:r>
            <a:r>
              <a:rPr lang="en-US" sz="2800" dirty="0">
                <a:ea typeface="ＭＳ Ｐゴシック" pitchFamily="34" charset="-128"/>
              </a:rPr>
              <a:t>only by ESL teachers.</a:t>
            </a:r>
          </a:p>
          <a:p>
            <a:pPr>
              <a:buClr>
                <a:srgbClr val="A32C18"/>
              </a:buClr>
            </a:pPr>
            <a:r>
              <a:rPr lang="en-US" sz="2800" dirty="0">
                <a:ea typeface="ＭＳ Ｐゴシック" pitchFamily="34" charset="-128"/>
              </a:rPr>
              <a:t>focused on knowledge and skills </a:t>
            </a:r>
            <a:r>
              <a:rPr lang="en-US" sz="2800" b="1" dirty="0">
                <a:ea typeface="ＭＳ Ｐゴシック" pitchFamily="34" charset="-128"/>
              </a:rPr>
              <a:t>connected to English Language Arts.</a:t>
            </a:r>
            <a:endParaRPr lang="en-US" sz="2800" dirty="0"/>
          </a:p>
        </p:txBody>
      </p:sp>
      <p:sp>
        <p:nvSpPr>
          <p:cNvPr id="4" name="Content Placeholder 3"/>
          <p:cNvSpPr>
            <a:spLocks noGrp="1"/>
          </p:cNvSpPr>
          <p:nvPr>
            <p:ph sz="quarter" idx="2"/>
          </p:nvPr>
        </p:nvSpPr>
        <p:spPr>
          <a:xfrm>
            <a:off x="4800600" y="1600200"/>
            <a:ext cx="4299099" cy="4572000"/>
          </a:xfrm>
        </p:spPr>
        <p:txBody>
          <a:bodyPr>
            <a:noAutofit/>
          </a:bodyPr>
          <a:lstStyle/>
          <a:p>
            <a:pPr>
              <a:buClr>
                <a:srgbClr val="A32C18"/>
              </a:buClr>
              <a:buFont typeface="Wingdings" pitchFamily="2" charset="2"/>
              <a:buChar char="q"/>
            </a:pPr>
            <a:r>
              <a:rPr lang="en-US" sz="2800" dirty="0">
                <a:ea typeface="ＭＳ Ｐゴシック" pitchFamily="34" charset="-128"/>
              </a:rPr>
              <a:t>part of </a:t>
            </a:r>
            <a:r>
              <a:rPr lang="en-US" sz="2800" b="1" dirty="0">
                <a:ea typeface="ＭＳ Ｐゴシック" pitchFamily="34" charset="-128"/>
              </a:rPr>
              <a:t>every content </a:t>
            </a:r>
            <a:r>
              <a:rPr lang="en-US" sz="2800" dirty="0">
                <a:ea typeface="ＭＳ Ｐゴシック" pitchFamily="34" charset="-128"/>
              </a:rPr>
              <a:t>in the required curriculum.</a:t>
            </a:r>
          </a:p>
          <a:p>
            <a:pPr>
              <a:buClr>
                <a:srgbClr val="A32C18"/>
              </a:buClr>
              <a:buFont typeface="Wingdings" pitchFamily="2" charset="2"/>
              <a:buChar char="q"/>
            </a:pPr>
            <a:r>
              <a:rPr lang="en-US" sz="2800" dirty="0">
                <a:ea typeface="ＭＳ Ｐゴシック" pitchFamily="34" charset="-128"/>
              </a:rPr>
              <a:t>addressed in </a:t>
            </a:r>
            <a:r>
              <a:rPr lang="en-US" sz="2800" b="1" dirty="0">
                <a:ea typeface="ＭＳ Ｐゴシック" pitchFamily="34" charset="-128"/>
              </a:rPr>
              <a:t>all content </a:t>
            </a:r>
            <a:r>
              <a:rPr lang="en-US" sz="2800" dirty="0">
                <a:ea typeface="ＭＳ Ｐゴシック" pitchFamily="34" charset="-128"/>
              </a:rPr>
              <a:t> by </a:t>
            </a:r>
            <a:r>
              <a:rPr lang="en-US" sz="2800" b="1" u="sng" dirty="0">
                <a:ea typeface="ＭＳ Ｐゴシック" pitchFamily="34" charset="-128"/>
              </a:rPr>
              <a:t>all</a:t>
            </a:r>
            <a:r>
              <a:rPr lang="en-US" sz="2800" dirty="0">
                <a:ea typeface="ＭＳ Ｐゴシック" pitchFamily="34" charset="-128"/>
              </a:rPr>
              <a:t> teachers.</a:t>
            </a:r>
          </a:p>
          <a:p>
            <a:pPr>
              <a:buClr>
                <a:srgbClr val="A32C18"/>
              </a:buClr>
              <a:buFont typeface="Wingdings" pitchFamily="2" charset="2"/>
              <a:buChar char="q"/>
            </a:pPr>
            <a:r>
              <a:rPr lang="en-US" sz="2800" dirty="0">
                <a:ea typeface="ＭＳ Ｐゴシック" pitchFamily="34" charset="-128"/>
              </a:rPr>
              <a:t>focused on knowledge and skills </a:t>
            </a:r>
            <a:r>
              <a:rPr lang="en-US" sz="2800" b="1" dirty="0">
                <a:ea typeface="ＭＳ Ｐゴシック" pitchFamily="34" charset="-128"/>
              </a:rPr>
              <a:t>connected to academic language development </a:t>
            </a:r>
            <a:r>
              <a:rPr lang="en-US" sz="2800" dirty="0">
                <a:ea typeface="ＭＳ Ｐゴシック" pitchFamily="34" charset="-128"/>
              </a:rPr>
              <a:t>in the content areas.</a:t>
            </a:r>
          </a:p>
          <a:p>
            <a:pPr>
              <a:buNone/>
            </a:pPr>
            <a:endParaRPr lang="en-US" sz="2800" dirty="0"/>
          </a:p>
        </p:txBody>
      </p:sp>
      <p:sp>
        <p:nvSpPr>
          <p:cNvPr id="5" name="Footer Placeholder 4"/>
          <p:cNvSpPr>
            <a:spLocks noGrp="1"/>
          </p:cNvSpPr>
          <p:nvPr>
            <p:ph type="ftr" sz="quarter" idx="17"/>
          </p:nvPr>
        </p:nvSpPr>
        <p:spPr>
          <a:xfrm>
            <a:off x="1981200" y="6400606"/>
            <a:ext cx="7010400" cy="304994"/>
          </a:xfrm>
        </p:spPr>
        <p:txBody>
          <a:bodyPr/>
          <a:lstStyle/>
          <a:p>
            <a:r>
              <a:rPr lang="en-US" dirty="0"/>
              <a:t>Source: ELPS Linguistic Instructional Alignment Guide, Texas Education Agency</a:t>
            </a:r>
          </a:p>
        </p:txBody>
      </p:sp>
      <p:sp>
        <p:nvSpPr>
          <p:cNvPr id="10" name="TextBox 9"/>
          <p:cNvSpPr txBox="1"/>
          <p:nvPr/>
        </p:nvSpPr>
        <p:spPr>
          <a:xfrm>
            <a:off x="76200" y="152400"/>
            <a:ext cx="4648200" cy="1077218"/>
          </a:xfrm>
          <a:prstGeom prst="rect">
            <a:avLst/>
          </a:prstGeom>
          <a:noFill/>
        </p:spPr>
        <p:txBody>
          <a:bodyPr wrap="square" rtlCol="0">
            <a:spAutoFit/>
          </a:bodyPr>
          <a:lstStyle/>
          <a:p>
            <a:pPr>
              <a:buNone/>
            </a:pPr>
            <a:r>
              <a:rPr lang="en-US" sz="3200" b="1" dirty="0">
                <a:solidFill>
                  <a:schemeClr val="bg2">
                    <a:lumMod val="25000"/>
                  </a:schemeClr>
                </a:solidFill>
                <a:ea typeface="ＭＳ Ｐゴシック" pitchFamily="34" charset="-128"/>
              </a:rPr>
              <a:t>Language development standards before were ...</a:t>
            </a:r>
            <a:r>
              <a:rPr lang="en-US" b="1" dirty="0">
                <a:solidFill>
                  <a:schemeClr val="bg2">
                    <a:lumMod val="25000"/>
                  </a:schemeClr>
                </a:solidFill>
                <a:ea typeface="ＭＳ Ｐゴシック" pitchFamily="34" charset="-128"/>
              </a:rPr>
              <a:t> </a:t>
            </a:r>
          </a:p>
        </p:txBody>
      </p:sp>
      <p:sp>
        <p:nvSpPr>
          <p:cNvPr id="11" name="TextBox 10"/>
          <p:cNvSpPr txBox="1"/>
          <p:nvPr/>
        </p:nvSpPr>
        <p:spPr>
          <a:xfrm>
            <a:off x="4800600" y="152400"/>
            <a:ext cx="4648200" cy="1077218"/>
          </a:xfrm>
          <a:prstGeom prst="rect">
            <a:avLst/>
          </a:prstGeom>
          <a:noFill/>
        </p:spPr>
        <p:txBody>
          <a:bodyPr wrap="square" rtlCol="0">
            <a:spAutoFit/>
          </a:bodyPr>
          <a:lstStyle/>
          <a:p>
            <a:pPr>
              <a:buNone/>
            </a:pPr>
            <a:r>
              <a:rPr lang="en-US" sz="3200" b="1" dirty="0">
                <a:solidFill>
                  <a:schemeClr val="bg2">
                    <a:lumMod val="25000"/>
                  </a:schemeClr>
                </a:solidFill>
                <a:ea typeface="ＭＳ Ｐゴシック" pitchFamily="34" charset="-128"/>
              </a:rPr>
              <a:t>Language development standards now are ...</a:t>
            </a:r>
            <a:r>
              <a:rPr lang="en-US" b="1" dirty="0">
                <a:solidFill>
                  <a:schemeClr val="bg2">
                    <a:lumMod val="25000"/>
                  </a:schemeClr>
                </a:solidFill>
                <a:ea typeface="ＭＳ Ｐゴシック" pitchFamily="34" charset="-128"/>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bg2">
                    <a:lumMod val="25000"/>
                  </a:schemeClr>
                </a:solidFill>
                <a:latin typeface="Calibri" pitchFamily="34" charset="0"/>
                <a:ea typeface="ＭＳ Ｐゴシック" pitchFamily="34" charset="-128"/>
              </a:rPr>
              <a:t>Challenges English Language </a:t>
            </a:r>
            <a:br>
              <a:rPr lang="en-US" sz="4000" b="1" dirty="0">
                <a:solidFill>
                  <a:schemeClr val="bg2">
                    <a:lumMod val="25000"/>
                  </a:schemeClr>
                </a:solidFill>
                <a:latin typeface="Calibri" pitchFamily="34" charset="0"/>
                <a:ea typeface="ＭＳ Ｐゴシック" pitchFamily="34" charset="-128"/>
              </a:rPr>
            </a:br>
            <a:r>
              <a:rPr lang="en-US" sz="4000" b="1" dirty="0">
                <a:solidFill>
                  <a:schemeClr val="bg2">
                    <a:lumMod val="25000"/>
                  </a:schemeClr>
                </a:solidFill>
                <a:latin typeface="Calibri" pitchFamily="34" charset="0"/>
                <a:ea typeface="ＭＳ Ｐゴシック" pitchFamily="34" charset="-128"/>
              </a:rPr>
              <a:t>Learners (ELLs) Face</a:t>
            </a:r>
            <a:endParaRPr lang="en-US" sz="4000" dirty="0">
              <a:solidFill>
                <a:schemeClr val="bg2">
                  <a:lumMod val="25000"/>
                </a:schemeClr>
              </a:solidFill>
              <a:latin typeface="Calibri" pitchFamily="34" charset="0"/>
            </a:endParaRPr>
          </a:p>
        </p:txBody>
      </p:sp>
      <p:sp>
        <p:nvSpPr>
          <p:cNvPr id="3" name="Content Placeholder 2"/>
          <p:cNvSpPr>
            <a:spLocks noGrp="1"/>
          </p:cNvSpPr>
          <p:nvPr>
            <p:ph sz="quarter" idx="1"/>
          </p:nvPr>
        </p:nvSpPr>
        <p:spPr>
          <a:xfrm>
            <a:off x="457200" y="1600200"/>
            <a:ext cx="8308848" cy="4800600"/>
          </a:xfrm>
        </p:spPr>
        <p:txBody>
          <a:bodyPr>
            <a:normAutofit/>
          </a:bodyPr>
          <a:lstStyle/>
          <a:p>
            <a:pPr>
              <a:lnSpc>
                <a:spcPct val="90000"/>
              </a:lnSpc>
              <a:buClr>
                <a:schemeClr val="accent2">
                  <a:lumMod val="75000"/>
                </a:schemeClr>
              </a:buClr>
            </a:pPr>
            <a:r>
              <a:rPr lang="en-US" sz="2800" b="1" dirty="0">
                <a:ea typeface="ＭＳ Ｐゴシック" pitchFamily="34" charset="-128"/>
              </a:rPr>
              <a:t>Numbered Heads Together</a:t>
            </a:r>
            <a:endParaRPr lang="en-US" b="1" dirty="0">
              <a:ea typeface="ＭＳ Ｐゴシック" pitchFamily="34" charset="-128"/>
            </a:endParaRPr>
          </a:p>
          <a:p>
            <a:pPr lvl="1">
              <a:lnSpc>
                <a:spcPct val="80000"/>
              </a:lnSpc>
            </a:pPr>
            <a:r>
              <a:rPr lang="en-US" sz="2800" dirty="0">
                <a:ea typeface="ＭＳ Ｐゴシック" pitchFamily="34" charset="-128"/>
              </a:rPr>
              <a:t>At your tables, number off from </a:t>
            </a:r>
            <a:r>
              <a:rPr lang="en-US" sz="2800" b="1" dirty="0">
                <a:ea typeface="ＭＳ Ｐゴシック" pitchFamily="34" charset="-128"/>
              </a:rPr>
              <a:t>1</a:t>
            </a:r>
            <a:r>
              <a:rPr lang="en-US" sz="2800" dirty="0">
                <a:ea typeface="ＭＳ Ｐゴシック" pitchFamily="34" charset="-128"/>
              </a:rPr>
              <a:t> to </a:t>
            </a:r>
            <a:r>
              <a:rPr lang="en-US" sz="2800" b="1" dirty="0">
                <a:ea typeface="ＭＳ Ｐゴシック" pitchFamily="34" charset="-128"/>
              </a:rPr>
              <a:t>4.</a:t>
            </a:r>
          </a:p>
          <a:p>
            <a:pPr lvl="1">
              <a:lnSpc>
                <a:spcPct val="80000"/>
              </a:lnSpc>
              <a:buNone/>
            </a:pPr>
            <a:endParaRPr lang="en-US" sz="1000" b="1" dirty="0">
              <a:ea typeface="ＭＳ Ｐゴシック" pitchFamily="34" charset="-128"/>
            </a:endParaRPr>
          </a:p>
          <a:p>
            <a:pPr lvl="1">
              <a:lnSpc>
                <a:spcPct val="80000"/>
              </a:lnSpc>
            </a:pPr>
            <a:r>
              <a:rPr lang="en-US" sz="2800" dirty="0">
                <a:ea typeface="ＭＳ Ｐゴシック" pitchFamily="34" charset="-128"/>
              </a:rPr>
              <a:t>Think of an ELL </a:t>
            </a:r>
            <a:r>
              <a:rPr lang="en-US" sz="2800" dirty="0">
                <a:solidFill>
                  <a:srgbClr val="000000"/>
                </a:solidFill>
                <a:ea typeface="ＭＳ Ｐゴシック" pitchFamily="34" charset="-128"/>
              </a:rPr>
              <a:t>in your classroom.  </a:t>
            </a:r>
          </a:p>
          <a:p>
            <a:pPr lvl="1">
              <a:lnSpc>
                <a:spcPct val="80000"/>
              </a:lnSpc>
            </a:pPr>
            <a:endParaRPr lang="en-US" sz="1000" dirty="0">
              <a:solidFill>
                <a:srgbClr val="000000"/>
              </a:solidFill>
              <a:ea typeface="ＭＳ Ｐゴシック" pitchFamily="34" charset="-128"/>
            </a:endParaRPr>
          </a:p>
          <a:p>
            <a:pPr lvl="1">
              <a:lnSpc>
                <a:spcPct val="80000"/>
              </a:lnSpc>
            </a:pPr>
            <a:r>
              <a:rPr lang="en-US" sz="2800" dirty="0">
                <a:solidFill>
                  <a:srgbClr val="000000"/>
                </a:solidFill>
                <a:ea typeface="ＭＳ Ｐゴシック" pitchFamily="34" charset="-128"/>
              </a:rPr>
              <a:t>Please stand when you can finish this phrase:</a:t>
            </a:r>
          </a:p>
          <a:p>
            <a:pPr lvl="2">
              <a:lnSpc>
                <a:spcPct val="80000"/>
              </a:lnSpc>
            </a:pPr>
            <a:r>
              <a:rPr lang="en-US" sz="2800" b="1" i="1" dirty="0">
                <a:solidFill>
                  <a:srgbClr val="C00000"/>
                </a:solidFill>
                <a:ea typeface="ＭＳ Ｐゴシック" pitchFamily="34" charset="-128"/>
              </a:rPr>
              <a:t>One challenge English Language Learners face </a:t>
            </a:r>
            <a:br>
              <a:rPr lang="en-US" sz="2800" b="1" i="1" dirty="0">
                <a:solidFill>
                  <a:srgbClr val="C00000"/>
                </a:solidFill>
                <a:ea typeface="ＭＳ Ｐゴシック" pitchFamily="34" charset="-128"/>
              </a:rPr>
            </a:br>
            <a:r>
              <a:rPr lang="en-US" sz="2800" b="1" i="1" dirty="0">
                <a:solidFill>
                  <a:srgbClr val="C00000"/>
                </a:solidFill>
                <a:ea typeface="ＭＳ Ｐゴシック" pitchFamily="34" charset="-128"/>
              </a:rPr>
              <a:t>in the classroom is . . . </a:t>
            </a:r>
          </a:p>
          <a:p>
            <a:pPr lvl="2">
              <a:lnSpc>
                <a:spcPct val="80000"/>
              </a:lnSpc>
            </a:pPr>
            <a:endParaRPr lang="en-US" sz="1000" i="1" dirty="0">
              <a:solidFill>
                <a:srgbClr val="C00000"/>
              </a:solidFill>
              <a:ea typeface="ＭＳ Ｐゴシック" pitchFamily="34" charset="-128"/>
            </a:endParaRPr>
          </a:p>
          <a:p>
            <a:pPr lvl="1">
              <a:lnSpc>
                <a:spcPct val="80000"/>
              </a:lnSpc>
            </a:pPr>
            <a:r>
              <a:rPr lang="en-US" sz="2800" dirty="0">
                <a:solidFill>
                  <a:srgbClr val="000000"/>
                </a:solidFill>
                <a:ea typeface="ＭＳ Ｐゴシック" pitchFamily="34" charset="-128"/>
              </a:rPr>
              <a:t>Beginning with number </a:t>
            </a:r>
            <a:r>
              <a:rPr lang="en-US" sz="2800" b="1" dirty="0">
                <a:ea typeface="ＭＳ Ｐゴシック" pitchFamily="34" charset="-128"/>
              </a:rPr>
              <a:t>1</a:t>
            </a:r>
            <a:r>
              <a:rPr lang="en-US" sz="2800" dirty="0">
                <a:solidFill>
                  <a:srgbClr val="000000"/>
                </a:solidFill>
                <a:ea typeface="ＭＳ Ｐゴシック" pitchFamily="34" charset="-128"/>
              </a:rPr>
              <a:t>, share your sentence with your group.</a:t>
            </a:r>
          </a:p>
          <a:p>
            <a:pPr lvl="1">
              <a:lnSpc>
                <a:spcPct val="80000"/>
              </a:lnSpc>
            </a:pPr>
            <a:endParaRPr lang="en-US" sz="1000" dirty="0">
              <a:solidFill>
                <a:srgbClr val="000000"/>
              </a:solidFill>
              <a:ea typeface="ＭＳ Ｐゴシック" pitchFamily="34" charset="-128"/>
            </a:endParaRPr>
          </a:p>
          <a:p>
            <a:pPr lvl="1">
              <a:lnSpc>
                <a:spcPct val="80000"/>
              </a:lnSpc>
            </a:pPr>
            <a:r>
              <a:rPr lang="en-US" sz="2800" dirty="0">
                <a:solidFill>
                  <a:srgbClr val="000000"/>
                </a:solidFill>
                <a:ea typeface="ＭＳ Ｐゴシック" pitchFamily="34" charset="-128"/>
              </a:rPr>
              <a:t>When everyone has shared, </a:t>
            </a:r>
            <a:r>
              <a:rPr lang="en-US" sz="2800" dirty="0">
                <a:ea typeface="ＭＳ Ｐゴシック" pitchFamily="34" charset="-128"/>
              </a:rPr>
              <a:t>you may be seated.</a:t>
            </a:r>
          </a:p>
        </p:txBody>
      </p:sp>
      <p:sp>
        <p:nvSpPr>
          <p:cNvPr id="4" name="Footer Placeholder 3"/>
          <p:cNvSpPr>
            <a:spLocks noGrp="1"/>
          </p:cNvSpPr>
          <p:nvPr>
            <p:ph type="ftr" sz="quarter" idx="11"/>
          </p:nvPr>
        </p:nvSpPr>
        <p:spPr>
          <a:xfrm>
            <a:off x="2819400" y="6400606"/>
            <a:ext cx="6096000" cy="381194"/>
          </a:xfrm>
        </p:spPr>
        <p:txBody>
          <a:bodyPr/>
          <a:lstStyle/>
          <a:p>
            <a:r>
              <a:rPr lang="en-US" dirty="0"/>
              <a:t>Source: ELPS Linguistic Instructional Alignment Guide, Texas Education Agency</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3582</TotalTime>
  <Words>7141</Words>
  <Application>Microsoft Office PowerPoint</Application>
  <PresentationFormat>On-screen Show (4:3)</PresentationFormat>
  <Paragraphs>745</Paragraphs>
  <Slides>53</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ＭＳ Ｐゴシック</vt:lpstr>
      <vt:lpstr>Arial</vt:lpstr>
      <vt:lpstr>Calibri</vt:lpstr>
      <vt:lpstr>Georgia</vt:lpstr>
      <vt:lpstr>Times New Roman</vt:lpstr>
      <vt:lpstr>Verdana</vt:lpstr>
      <vt:lpstr>Wingdings</vt:lpstr>
      <vt:lpstr>Wingdings 2</vt:lpstr>
      <vt:lpstr>Median</vt:lpstr>
      <vt:lpstr>ELPS and the Linguistic Instructional Alignment Guide</vt:lpstr>
      <vt:lpstr>Creating Language-Rich Interactive Environment</vt:lpstr>
      <vt:lpstr>Training Goals</vt:lpstr>
      <vt:lpstr>Self-Assessment of Current Understanding</vt:lpstr>
      <vt:lpstr>Introduction to ELPS Framework and District Responsibilities</vt:lpstr>
      <vt:lpstr>Foldable</vt:lpstr>
      <vt:lpstr>Building Vocabulary (Word Wall)</vt:lpstr>
      <vt:lpstr>PowerPoint Presentation</vt:lpstr>
      <vt:lpstr>Challenges English Language  Learners (ELLs) Face</vt:lpstr>
      <vt:lpstr>Why the ELPS?</vt:lpstr>
      <vt:lpstr>ELLs Benefit From...</vt:lpstr>
      <vt:lpstr>ELPS Framework</vt:lpstr>
      <vt:lpstr>Summary of ELPS Framework: (Use to take notes)</vt:lpstr>
      <vt:lpstr>Getting Acquainted with ELPS PLD’s Matching Activity</vt:lpstr>
      <vt:lpstr>Understanding Chapter 74.4. Subsection (a)</vt:lpstr>
      <vt:lpstr>Curriculum Requirements  Chapter 74.4. (a) (6)</vt:lpstr>
      <vt:lpstr>Curriculum Requirements Chapter  74.4 (b)(1)</vt:lpstr>
      <vt:lpstr>Understanding subsection (b) District Responsibilities </vt:lpstr>
      <vt:lpstr>Teachers must...</vt:lpstr>
      <vt:lpstr>Linguistically Accommodated Instruction</vt:lpstr>
      <vt:lpstr>What Are Your Plans to Linguistically Accommodate Instruction? </vt:lpstr>
      <vt:lpstr>Using the Linguistic Instructional Alignment Guide</vt:lpstr>
      <vt:lpstr>ELPS Linguistic Instructional Alignment</vt:lpstr>
      <vt:lpstr>ELPS Linguistic Instructional Alignment Guide Scavenger Hunt</vt:lpstr>
      <vt:lpstr>Alignment  of Components </vt:lpstr>
      <vt:lpstr>Compare and Contrast PLD’s</vt:lpstr>
      <vt:lpstr>Monitoring Progress</vt:lpstr>
      <vt:lpstr>ELPS-TELPAS Proficiency Level Descriptors Subsection (d)</vt:lpstr>
      <vt:lpstr>ELPS-TELPAS Proficiency Level Descriptors Chapter 74.4 Subsection (d)</vt:lpstr>
      <vt:lpstr>ELPS Cross-Curricular Student Expectations(c)</vt:lpstr>
      <vt:lpstr>Chapter 74.4 (c)(3) Activity: Assign Language Domains</vt:lpstr>
      <vt:lpstr>College and Career Readiness Standards</vt:lpstr>
      <vt:lpstr>College and Career Readiness Standards</vt:lpstr>
      <vt:lpstr>Suggested Teacher Behaviors</vt:lpstr>
      <vt:lpstr>ELPS-TELPAS Proficiency Profile</vt:lpstr>
      <vt:lpstr>Using TELPAS DATA</vt:lpstr>
      <vt:lpstr>ELPS-TELPAS Proficiency Profile (I Do)</vt:lpstr>
      <vt:lpstr>ELPS-TELPAS Proficiency Profile (We Do)</vt:lpstr>
      <vt:lpstr>ELPS-TELPAS Proficiency Profile (You Do)</vt:lpstr>
      <vt:lpstr>ELPS-TELPAS Proficiency Profile (You Do)</vt:lpstr>
      <vt:lpstr>ELPS-TELPAS Proficiency Profile </vt:lpstr>
      <vt:lpstr>Using the LIAG to Write Lessons</vt:lpstr>
      <vt:lpstr>Samples of Teacher Behavior for Developing Content Knowledge and Language</vt:lpstr>
      <vt:lpstr>Performance-Based Activities</vt:lpstr>
      <vt:lpstr>Engaging Performance-Based Activities that Promote Language Development </vt:lpstr>
      <vt:lpstr>Addressing the Needs of Beginning and Intermediate Students</vt:lpstr>
      <vt:lpstr>Performance Base Lessons with Linguistic Accommodations for Beginner &amp; Intermediate</vt:lpstr>
      <vt:lpstr>Share Out</vt:lpstr>
      <vt:lpstr>Suggested Performance-Based Listening/Speaking Activities</vt:lpstr>
      <vt:lpstr>Suggested Performance-Based Reading Activities</vt:lpstr>
      <vt:lpstr>Suggested Performance-Based Writing Activities</vt:lpstr>
      <vt:lpstr>Using the LIAG to Write Lessons</vt:lpstr>
      <vt:lpstr>Contact Information:</vt:lpstr>
    </vt:vector>
  </TitlesOfParts>
  <Company>Region One ESC - T3 Grant - Title II, Part D - ARRA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ELPS and the Linguistic Instructional  Alignment Guide</dc:title>
  <dc:creator>Perla Roerig</dc:creator>
  <cp:lastModifiedBy>proerig</cp:lastModifiedBy>
  <cp:revision>579</cp:revision>
  <dcterms:created xsi:type="dcterms:W3CDTF">2013-07-19T13:31:28Z</dcterms:created>
  <dcterms:modified xsi:type="dcterms:W3CDTF">2016-09-29T19:43:47Z</dcterms:modified>
</cp:coreProperties>
</file>